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0"/>
  </p:notesMasterIdLst>
  <p:sldIdLst>
    <p:sldId id="256" r:id="rId2"/>
    <p:sldId id="257" r:id="rId3"/>
    <p:sldId id="28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0" r:id="rId14"/>
    <p:sldId id="269" r:id="rId15"/>
    <p:sldId id="278" r:id="rId16"/>
    <p:sldId id="268" r:id="rId17"/>
    <p:sldId id="279" r:id="rId18"/>
    <p:sldId id="274" r:id="rId19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6825" autoAdjust="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0C5F561D-C964-4F85-B951-91667C99DD12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DDD4A8E2-4A37-4DE4-9EBB-B35E286E9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9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A8E2-4A37-4DE4-9EBB-B35E286E95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0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A8E2-4A37-4DE4-9EBB-B35E286E95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A8E2-4A37-4DE4-9EBB-B35E286E95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1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C0F072-A4C8-4108-A38D-4EC4A353ACF0}" type="datetimeFigureOut">
              <a:rPr lang="en-US" smtClean="0"/>
              <a:t>6/16/2015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CD32203-0670-4BD3-BF48-BF809745CCB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de.idaho.gov/site/transportation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7" b="1807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73668" y="1464714"/>
            <a:ext cx="5486400" cy="867444"/>
          </a:xfrm>
        </p:spPr>
        <p:txBody>
          <a:bodyPr>
            <a:noAutofit/>
          </a:bodyPr>
          <a:lstStyle/>
          <a:p>
            <a:r>
              <a:rPr lang="en-US" dirty="0" smtClean="0"/>
              <a:t>Student Transportation Financials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en-US" sz="2900" dirty="0"/>
              <a:t>Record Keeping</a:t>
            </a:r>
            <a:br>
              <a:rPr lang="en-US" sz="2900" dirty="0"/>
            </a:br>
            <a:r>
              <a:rPr lang="en-US" sz="2900" dirty="0"/>
              <a:t>Completing the Claim Form</a:t>
            </a:r>
          </a:p>
        </p:txBody>
      </p:sp>
    </p:spTree>
    <p:extLst>
      <p:ext uri="{BB962C8B-B14F-4D97-AF65-F5344CB8AC3E}">
        <p14:creationId xmlns:p14="http://schemas.microsoft.com/office/powerpoint/2010/main" val="41211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Reimbursable:</a:t>
            </a:r>
          </a:p>
          <a:p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/>
              <a:t>Regular </a:t>
            </a:r>
            <a:r>
              <a:rPr lang="en-US" dirty="0" smtClean="0"/>
              <a:t>Route to/from </a:t>
            </a:r>
            <a:r>
              <a:rPr lang="en-US" dirty="0"/>
              <a:t>school</a:t>
            </a:r>
          </a:p>
          <a:p>
            <a:pPr lvl="1"/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 smtClean="0"/>
              <a:t>IRI and NCLB special programs </a:t>
            </a:r>
            <a:r>
              <a:rPr lang="en-US" dirty="0"/>
              <a:t>at facilities owned or exclusively leased by a district/charter school</a:t>
            </a:r>
            <a:endParaRPr lang="en-US" dirty="0" smtClean="0"/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Shuttle between facilities owned or exclusively leased by a district/charter school for regular recurring attendance during regular school days and hours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Summer school for IRI, Special Needs ESY, and Summer Migrant programs only.</a:t>
            </a:r>
          </a:p>
        </p:txBody>
      </p:sp>
    </p:spTree>
    <p:extLst>
      <p:ext uri="{BB962C8B-B14F-4D97-AF65-F5344CB8AC3E}">
        <p14:creationId xmlns:p14="http://schemas.microsoft.com/office/powerpoint/2010/main" val="16648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Mileage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r>
              <a:rPr lang="en-US" dirty="0" smtClean="0"/>
              <a:t>Non-Reimbursable:</a:t>
            </a:r>
          </a:p>
          <a:p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/>
              <a:t>Extracurricular/Activity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Field Trips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Fueling, training, other travel miles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Transporting ineligible riders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Before of after school programs outside IRI/NCLB programs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Other shuttle or summer school miles</a:t>
            </a:r>
          </a:p>
          <a:p>
            <a:pPr marL="3657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55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Mileage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/>
          <a:lstStyle/>
          <a:p>
            <a:r>
              <a:rPr lang="en-US" dirty="0" smtClean="0"/>
              <a:t>Maintenance Miles</a:t>
            </a:r>
          </a:p>
          <a:p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/>
              <a:t>Not reimbursable, but not held against district/charter </a:t>
            </a:r>
            <a:r>
              <a:rPr lang="en-US" dirty="0" smtClean="0"/>
              <a:t>school</a:t>
            </a:r>
            <a:endParaRPr lang="en-US" dirty="0"/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smtClean="0"/>
              <a:t>Miles </a:t>
            </a:r>
            <a:r>
              <a:rPr lang="en-US" dirty="0"/>
              <a:t>to diagnose </a:t>
            </a:r>
            <a:r>
              <a:rPr lang="en-US" dirty="0" smtClean="0"/>
              <a:t>problems</a:t>
            </a:r>
            <a:endParaRPr lang="en-US" dirty="0"/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Miles to and from third party repair </a:t>
            </a:r>
            <a:r>
              <a:rPr lang="en-US" dirty="0" smtClean="0"/>
              <a:t>shop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Driving replacement bus to site of broken down </a:t>
            </a:r>
            <a:r>
              <a:rPr lang="en-US" dirty="0" smtClean="0"/>
              <a:t>vehicle</a:t>
            </a:r>
          </a:p>
        </p:txBody>
      </p:sp>
    </p:spTree>
    <p:extLst>
      <p:ext uri="{BB962C8B-B14F-4D97-AF65-F5344CB8AC3E}">
        <p14:creationId xmlns:p14="http://schemas.microsoft.com/office/powerpoint/2010/main" val="260542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Claim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lnSpcReduction="10000"/>
          </a:bodyPr>
          <a:lstStyle/>
          <a:p>
            <a:pPr lvl="1"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>
                <a:hlinkClick r:id="rId4"/>
              </a:rPr>
              <a:t>http://www.sde.idaho.gov/site/transportation/</a:t>
            </a: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>
              <a:buBlip>
                <a:blip r:embed="rId3"/>
              </a:buBlip>
            </a:pPr>
            <a:r>
              <a:rPr lang="en-US" dirty="0" smtClean="0"/>
              <a:t>Reimbursement </a:t>
            </a:r>
            <a:r>
              <a:rPr lang="en-US" dirty="0"/>
              <a:t>claim due in IBUS September 1, 2015 </a:t>
            </a:r>
          </a:p>
          <a:p>
            <a:pPr lvl="2"/>
            <a:endParaRPr lang="en-US" dirty="0"/>
          </a:p>
          <a:p>
            <a:pPr lvl="1">
              <a:buBlip>
                <a:blip r:embed="rId3"/>
              </a:buBlip>
            </a:pPr>
            <a:r>
              <a:rPr lang="en-US" dirty="0"/>
              <a:t>Supporting documentation to be submitted immediately following  reimbursement form completion</a:t>
            </a:r>
          </a:p>
          <a:p>
            <a:pPr lvl="2"/>
            <a:endParaRPr lang="en-US" dirty="0"/>
          </a:p>
          <a:p>
            <a:pPr lvl="1">
              <a:buBlip>
                <a:blip r:embed="rId3"/>
              </a:buBlip>
            </a:pPr>
            <a:r>
              <a:rPr lang="en-US" dirty="0"/>
              <a:t>Line 17 - Short-term Equipment Rental removed from claim form</a:t>
            </a:r>
          </a:p>
          <a:p>
            <a:pPr lvl="1">
              <a:buBlip>
                <a:blip r:embed="rId3"/>
              </a:buBlip>
            </a:pPr>
            <a:endParaRPr lang="en-US" dirty="0"/>
          </a:p>
          <a:p>
            <a:pPr lvl="1">
              <a:buBlip>
                <a:blip r:embed="rId3"/>
              </a:buBlip>
            </a:pPr>
            <a:r>
              <a:rPr lang="en-US" dirty="0"/>
              <a:t>Line 20 - Computer Bus Routing Software moved to other direct </a:t>
            </a:r>
            <a:r>
              <a:rPr lang="en-US" dirty="0" smtClean="0"/>
              <a:t>cost – now new line item number</a:t>
            </a:r>
            <a:endParaRPr lang="en-US" dirty="0"/>
          </a:p>
          <a:p>
            <a:pPr lvl="1">
              <a:buBlip>
                <a:blip r:embed="rId3"/>
              </a:buBlip>
            </a:pPr>
            <a:endParaRPr lang="en-US" dirty="0"/>
          </a:p>
          <a:p>
            <a:pPr lvl="1">
              <a:buBlip>
                <a:blip r:embed="rId3"/>
              </a:buBlip>
            </a:pPr>
            <a:r>
              <a:rPr lang="en-US" dirty="0"/>
              <a:t>Tracking amount in depreciation account</a:t>
            </a:r>
          </a:p>
          <a:p>
            <a:pPr lvl="2">
              <a:buBlip>
                <a:blip r:embed="rId3"/>
              </a:buBlip>
            </a:pPr>
            <a:r>
              <a:rPr lang="en-US" dirty="0"/>
              <a:t>Documentation </a:t>
            </a:r>
            <a:r>
              <a:rPr lang="en-US" dirty="0" smtClean="0"/>
              <a:t>is needed to support the amount reported in deprecation account.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Claim Form -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items claimed as 85%: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Windshield fluid, fuel additives, bungee cords, trash cans,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85% items claimed as 50%: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Nuts/bolts/screws, seat repair parts, degreasers/penetrating oils/solvents, personal mileage to pick-up parts,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Reimbursable items not claimed: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Conforming/Inventoried vehicle driver salaries/benefits.</a:t>
            </a:r>
          </a:p>
        </p:txBody>
      </p:sp>
    </p:spTree>
    <p:extLst>
      <p:ext uri="{BB962C8B-B14F-4D97-AF65-F5344CB8AC3E}">
        <p14:creationId xmlns:p14="http://schemas.microsoft.com/office/powerpoint/2010/main" val="18668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496336"/>
          </a:xfrm>
        </p:spPr>
        <p:txBody>
          <a:bodyPr>
            <a:noAutofit/>
          </a:bodyPr>
          <a:lstStyle/>
          <a:p>
            <a:r>
              <a:rPr lang="en-US" dirty="0"/>
              <a:t>Record Keeping &amp; Completing the Claim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6777317" cy="4572000"/>
          </a:xfrm>
        </p:spPr>
        <p:txBody>
          <a:bodyPr>
            <a:normAutofit/>
          </a:bodyPr>
          <a:lstStyle/>
          <a:p>
            <a:pPr lvl="1">
              <a:buBlip>
                <a:blip r:embed="rId3"/>
              </a:buBlip>
            </a:pPr>
            <a:r>
              <a:rPr lang="en-US" dirty="0"/>
              <a:t>Please review last </a:t>
            </a:r>
            <a:r>
              <a:rPr lang="en-US" dirty="0" smtClean="0"/>
              <a:t>year’s </a:t>
            </a:r>
            <a:r>
              <a:rPr lang="en-US" dirty="0"/>
              <a:t>reimbursement claim for adjusted items. You may need to make the same adjustment again.</a:t>
            </a:r>
          </a:p>
          <a:p>
            <a:pPr marL="342900" lvl="1"/>
            <a:endParaRPr lang="en-US" dirty="0"/>
          </a:p>
          <a:p>
            <a:pPr lvl="1">
              <a:buBlip>
                <a:blip r:embed="rId3"/>
              </a:buBlip>
            </a:pPr>
            <a:r>
              <a:rPr lang="en-US" dirty="0"/>
              <a:t>Indicate on ledger </a:t>
            </a:r>
            <a:r>
              <a:rPr lang="en-US" dirty="0" smtClean="0"/>
              <a:t>corresponding </a:t>
            </a:r>
            <a:r>
              <a:rPr lang="en-US" dirty="0"/>
              <a:t>IBUS Line </a:t>
            </a:r>
            <a:r>
              <a:rPr lang="en-US" dirty="0" smtClean="0"/>
              <a:t>number.</a:t>
            </a:r>
            <a:endParaRPr lang="en-US" dirty="0"/>
          </a:p>
          <a:p>
            <a:pPr marL="342900" lvl="1"/>
            <a:endParaRPr lang="en-US" dirty="0" smtClean="0"/>
          </a:p>
          <a:p>
            <a:pPr marL="342900" lvl="1"/>
            <a:endParaRPr lang="en-US" dirty="0"/>
          </a:p>
          <a:p>
            <a:pPr marL="342900" lvl="1"/>
            <a:endParaRPr lang="en-US" dirty="0" smtClean="0"/>
          </a:p>
          <a:p>
            <a:pPr marL="342900" lvl="1"/>
            <a:endParaRPr lang="en-US" dirty="0" smtClean="0"/>
          </a:p>
          <a:p>
            <a:pPr lvl="1">
              <a:buBlip>
                <a:blip r:embed="rId3"/>
              </a:buBlip>
            </a:pPr>
            <a:r>
              <a:rPr lang="en-US" dirty="0" smtClean="0"/>
              <a:t>Make </a:t>
            </a:r>
            <a:r>
              <a:rPr lang="en-US" dirty="0"/>
              <a:t>sure that the information is legible. </a:t>
            </a:r>
          </a:p>
          <a:p>
            <a:pPr marL="169164" lvl="1" indent="0">
              <a:buNone/>
            </a:pPr>
            <a:r>
              <a:rPr lang="en-US" dirty="0" smtClean="0"/>
              <a:t>If </a:t>
            </a:r>
            <a:r>
              <a:rPr lang="en-US" dirty="0"/>
              <a:t>you can’t </a:t>
            </a:r>
            <a:r>
              <a:rPr lang="en-US" dirty="0" smtClean="0"/>
              <a:t>read it, </a:t>
            </a:r>
            <a:r>
              <a:rPr lang="en-US" dirty="0"/>
              <a:t>we can’t read it:</a:t>
            </a:r>
          </a:p>
          <a:p>
            <a:endParaRPr lang="en-US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6131021" y="3962400"/>
            <a:ext cx="1676400" cy="10379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198" y="2819400"/>
            <a:ext cx="5971223" cy="98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9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496336"/>
          </a:xfrm>
        </p:spPr>
        <p:txBody>
          <a:bodyPr>
            <a:noAutofit/>
          </a:bodyPr>
          <a:lstStyle/>
          <a:p>
            <a:r>
              <a:rPr lang="en-US" dirty="0" smtClean="0"/>
              <a:t>Record Keeping &amp; Completing </a:t>
            </a:r>
            <a:r>
              <a:rPr lang="en-US" dirty="0"/>
              <a:t>the Claim </a:t>
            </a:r>
            <a:r>
              <a:rPr lang="en-US" dirty="0" smtClean="0"/>
              <a:t>Form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7109908" cy="4495800"/>
          </a:xfrm>
        </p:spPr>
        <p:txBody>
          <a:bodyPr>
            <a:normAutofit/>
          </a:bodyPr>
          <a:lstStyle/>
          <a:p>
            <a:pPr lvl="1">
              <a:buBlip>
                <a:blip r:embed="rId2"/>
              </a:buBlip>
            </a:pPr>
            <a:r>
              <a:rPr lang="en-US" dirty="0"/>
              <a:t>Be descriptive. When coding purchases into the GL, please describe the purchased items on the memo line. </a:t>
            </a:r>
            <a:r>
              <a:rPr lang="en-US" dirty="0" smtClean="0"/>
              <a:t>Don’t </a:t>
            </a:r>
            <a:r>
              <a:rPr lang="en-US" dirty="0"/>
              <a:t>just put “parts” or “office supplies: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marL="365760" lvl="1" indent="0">
              <a:buNone/>
            </a:pPr>
            <a:endParaRPr lang="en-US" sz="1700" dirty="0"/>
          </a:p>
          <a:p>
            <a:pPr lvl="1">
              <a:buBlip>
                <a:blip r:embed="rId2"/>
              </a:buBlip>
            </a:pPr>
            <a:r>
              <a:rPr lang="en-US" dirty="0"/>
              <a:t>List the name of the purchased items such as “degreaser” or “copy paper”, “air filter bus 3”. </a:t>
            </a:r>
          </a:p>
          <a:p>
            <a:pPr marL="342900" lvl="1"/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When using brand names, please include what kind of item it is. For example, instead of just listing “Red Thunder”, include “degreaser”. 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0" y="2435441"/>
            <a:ext cx="27432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572536"/>
          </a:xfrm>
        </p:spPr>
        <p:txBody>
          <a:bodyPr>
            <a:noAutofit/>
          </a:bodyPr>
          <a:lstStyle/>
          <a:p>
            <a:r>
              <a:rPr lang="en-US" dirty="0"/>
              <a:t>Record Keeping &amp; Completing the Claim Form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4003829"/>
          </a:xfrm>
        </p:spPr>
        <p:txBody>
          <a:bodyPr/>
          <a:lstStyle/>
          <a:p>
            <a:pPr lvl="1">
              <a:buBlip>
                <a:blip r:embed="rId3"/>
              </a:buBlip>
            </a:pPr>
            <a:r>
              <a:rPr lang="en-US" dirty="0"/>
              <a:t>Provide spreadsheet identifying how route cost and mileage were reported in IBUS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15430"/>
              </p:ext>
            </p:extLst>
          </p:nvPr>
        </p:nvGraphicFramePr>
        <p:xfrm>
          <a:off x="1293868" y="2438401"/>
          <a:ext cx="6402332" cy="2574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0824"/>
                <a:gridCol w="44450"/>
                <a:gridCol w="2487058"/>
              </a:tblGrid>
              <a:tr h="156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For example: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                                                                 IBUS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Shuttle </a:t>
                      </a:r>
                      <a:r>
                        <a:rPr lang="en-US" sz="1000" u="none" strike="noStrike" dirty="0" smtClean="0">
                          <a:effectLst/>
                        </a:rPr>
                        <a:t>R – High School Shuttle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</a:rPr>
                        <a:t>4,971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5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Summer Programs </a:t>
                      </a:r>
                      <a:r>
                        <a:rPr lang="en-US" sz="1000" u="none" strike="noStrike" dirty="0" smtClean="0">
                          <a:effectLst/>
                        </a:rPr>
                        <a:t>R – High/ Middle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 School/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Migrant program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</a:rPr>
                        <a:t>11,175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To/From School </a:t>
                      </a:r>
                      <a:r>
                        <a:rPr lang="en-US" sz="1000" u="none" strike="noStrike" dirty="0" smtClean="0">
                          <a:effectLst/>
                        </a:rPr>
                        <a:t>R – Regular Route,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Kindergarten, Special Needs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</a:rPr>
                        <a:t>359,798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0765">
                <a:tc>
                  <a:txBody>
                    <a:bodyPr/>
                    <a:lstStyle/>
                    <a:p>
                      <a:pPr algn="l" fontAlgn="b"/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Include other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routes/programs by  name as needed; indicate whether certain programs are (non)reimbursable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05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Extracurricular NR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</a:rPr>
                        <a:t>47,736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4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Field Trips NR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 smtClean="0">
                          <a:effectLst/>
                        </a:rPr>
                        <a:t>30,767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741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5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219200"/>
            <a:ext cx="3398838" cy="3398838"/>
          </a:xfrm>
        </p:spPr>
      </p:pic>
    </p:spTree>
    <p:extLst>
      <p:ext uri="{BB962C8B-B14F-4D97-AF65-F5344CB8AC3E}">
        <p14:creationId xmlns:p14="http://schemas.microsoft.com/office/powerpoint/2010/main" val="37019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20940" cy="3810000"/>
          </a:xfrm>
        </p:spPr>
        <p:txBody>
          <a:bodyPr>
            <a:normAutofit fontScale="92500" lnSpcReduction="10000"/>
          </a:bodyPr>
          <a:lstStyle/>
          <a:p>
            <a:pPr lvl="1">
              <a:buBlip>
                <a:blip r:embed="rId2"/>
              </a:buBlip>
            </a:pPr>
            <a:r>
              <a:rPr lang="en-US" dirty="0" smtClean="0"/>
              <a:t>What’s New?</a:t>
            </a:r>
          </a:p>
          <a:p>
            <a:pPr marL="0" lvl="1" indent="0">
              <a:buNone/>
            </a:pPr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 smtClean="0"/>
              <a:t>Funding </a:t>
            </a:r>
            <a:r>
              <a:rPr lang="en-US" dirty="0"/>
              <a:t>Formula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Types of Expenses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Mileage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Changes to Claim Form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Completing the Claim Form – Errors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Record Keeping &amp; Completing the </a:t>
            </a:r>
            <a:r>
              <a:rPr lang="en-US" dirty="0" smtClean="0"/>
              <a:t>Claim Form</a:t>
            </a: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smtClean="0"/>
              <a:t>Questions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Proposed Code Changes:</a:t>
            </a:r>
          </a:p>
          <a:p>
            <a:r>
              <a:rPr lang="en-US" dirty="0" smtClean="0"/>
              <a:t>33-1006 		</a:t>
            </a:r>
            <a:r>
              <a:rPr lang="en-US" b="0" dirty="0" smtClean="0"/>
              <a:t>-Allow training and maintenance miles to be reimbursable</a:t>
            </a:r>
          </a:p>
          <a:p>
            <a:r>
              <a:rPr lang="en-US" b="0" dirty="0"/>
              <a:t>	</a:t>
            </a:r>
            <a:r>
              <a:rPr lang="en-US" b="0" dirty="0" smtClean="0"/>
              <a:t>		-Restoration of Field trips</a:t>
            </a:r>
          </a:p>
          <a:p>
            <a:r>
              <a:rPr lang="en-US" b="0" dirty="0"/>
              <a:t>	</a:t>
            </a:r>
            <a:r>
              <a:rPr lang="en-US" b="0" dirty="0" smtClean="0"/>
              <a:t>		-Restoration of 85% reimbursement across the board</a:t>
            </a:r>
          </a:p>
          <a:p>
            <a:r>
              <a:rPr lang="en-US" b="0" dirty="0"/>
              <a:t>	</a:t>
            </a:r>
            <a:r>
              <a:rPr lang="en-US" b="0" dirty="0" smtClean="0"/>
              <a:t>		-Removal of block grant</a:t>
            </a:r>
          </a:p>
          <a:p>
            <a:r>
              <a:rPr lang="en-US" b="0" dirty="0"/>
              <a:t>	</a:t>
            </a:r>
            <a:r>
              <a:rPr lang="en-US" b="0" dirty="0" smtClean="0"/>
              <a:t>		-Restoration of operational funds (removal of $7.5</a:t>
            </a:r>
            <a:r>
              <a:rPr lang="en-US" b="0" dirty="0"/>
              <a:t> </a:t>
            </a:r>
            <a:r>
              <a:rPr lang="en-US" b="0" dirty="0" smtClean="0"/>
              <a:t>million shift to 			discretionary)</a:t>
            </a:r>
          </a:p>
          <a:p>
            <a:r>
              <a:rPr lang="en-US" b="0" dirty="0"/>
              <a:t>	</a:t>
            </a:r>
            <a:r>
              <a:rPr lang="en-US" b="0" dirty="0" smtClean="0"/>
              <a:t>		-Definition of prorating method for non-conforming </a:t>
            </a:r>
            <a:r>
              <a:rPr lang="en-US" b="0" dirty="0" smtClean="0"/>
              <a:t>vehicles</a:t>
            </a:r>
          </a:p>
          <a:p>
            <a:endParaRPr lang="en-US" b="0" dirty="0" smtClean="0"/>
          </a:p>
          <a:p>
            <a:r>
              <a:rPr lang="en-US" smtClean="0"/>
              <a:t>33-1510</a:t>
            </a:r>
            <a:r>
              <a:rPr lang="en-US" b="0" dirty="0"/>
              <a:t>	</a:t>
            </a:r>
            <a:r>
              <a:rPr lang="en-US" b="0" dirty="0" smtClean="0"/>
              <a:t>	-</a:t>
            </a:r>
            <a:r>
              <a:rPr lang="en-US" b="0" dirty="0"/>
              <a:t>SDE no longer reviews contracts; resource material will be provide </a:t>
            </a:r>
            <a:r>
              <a:rPr lang="en-US" b="0" dirty="0" smtClean="0"/>
              <a:t>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	</a:t>
            </a:r>
            <a:r>
              <a:rPr lang="en-US" b="0" dirty="0" smtClean="0"/>
              <a:t>		 SDE website</a:t>
            </a:r>
            <a:r>
              <a:rPr lang="en-US" b="0" dirty="0"/>
              <a:t>; executed contract </a:t>
            </a:r>
            <a:r>
              <a:rPr lang="en-US" b="0" dirty="0" smtClean="0"/>
              <a:t>to be </a:t>
            </a:r>
            <a:r>
              <a:rPr lang="en-US" b="0" dirty="0"/>
              <a:t>submitted to </a:t>
            </a:r>
            <a:r>
              <a:rPr lang="en-US" b="0" dirty="0" smtClean="0"/>
              <a:t>SDE</a:t>
            </a:r>
          </a:p>
          <a:p>
            <a:r>
              <a:rPr lang="en-US" b="0" dirty="0" smtClean="0"/>
              <a:t>			</a:t>
            </a:r>
            <a:endParaRPr lang="en-US" dirty="0" smtClean="0"/>
          </a:p>
          <a:p>
            <a:r>
              <a:rPr lang="en-US" dirty="0" smtClean="0"/>
              <a:t>Other Changes	</a:t>
            </a:r>
            <a:r>
              <a:rPr lang="en-US" b="0" dirty="0" smtClean="0"/>
              <a:t>-Funding Cap Spreadsheet will not be emailed out anymore but posted 			as usual on SDE website</a:t>
            </a:r>
          </a:p>
          <a:p>
            <a:endParaRPr lang="en-US" b="0" dirty="0"/>
          </a:p>
          <a:p>
            <a:endParaRPr lang="en-US" b="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5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District/Charter owned: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Non-claimable costs removed upfront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50%/85% </a:t>
            </a:r>
            <a:r>
              <a:rPr lang="en-US" dirty="0" smtClean="0"/>
              <a:t>categories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smtClean="0"/>
              <a:t>Mileage ratio formula to remove proportion associated with non-reimbursable trips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Contracted: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Non-claimable costs removed upfront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Blended average of state costs (about 60</a:t>
            </a:r>
            <a:r>
              <a:rPr lang="en-US" dirty="0" smtClean="0"/>
              <a:t>%)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smtClean="0"/>
              <a:t>Contractor will break out costs between mileage types allowing to directly track which costs are associated </a:t>
            </a:r>
          </a:p>
          <a:p>
            <a:pPr marL="0" lvl="1" indent="0">
              <a:buNone/>
            </a:pPr>
            <a:r>
              <a:rPr lang="en-US" dirty="0" smtClean="0"/>
              <a:t>     with what mileage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endParaRPr lang="en-US" dirty="0" smtClean="0"/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6124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6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</a:t>
            </a:r>
            <a:r>
              <a:rPr lang="en-US" dirty="0" smtClean="0"/>
              <a:t>Formula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Both Type of Programs: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Funding cap at 103% cost per rider/mile</a:t>
            </a:r>
          </a:p>
          <a:p>
            <a:pPr lvl="1"/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/>
              <a:t>Hardship waivers by route (must meet two):</a:t>
            </a:r>
          </a:p>
          <a:p>
            <a:pPr lvl="2">
              <a:buBlip>
                <a:blip r:embed="rId2"/>
              </a:buBlip>
            </a:pPr>
            <a:r>
              <a:rPr lang="en-US" dirty="0"/>
              <a:t>The number of student riders per mile is less than fifty percent (50%) of the statewide average number of student riders per </a:t>
            </a:r>
            <a:r>
              <a:rPr lang="en-US" dirty="0" smtClean="0"/>
              <a:t>mile</a:t>
            </a:r>
          </a:p>
          <a:p>
            <a:pPr lvl="2">
              <a:buBlip>
                <a:blip r:embed="rId2"/>
              </a:buBlip>
            </a:pPr>
            <a:r>
              <a:rPr lang="en-US" dirty="0"/>
              <a:t>Less than a majority of the miles on the bus run are by paved surface, concrete or asphalt, </a:t>
            </a:r>
            <a:r>
              <a:rPr lang="en-US" dirty="0" smtClean="0"/>
              <a:t>road</a:t>
            </a:r>
          </a:p>
          <a:p>
            <a:pPr lvl="2">
              <a:buBlip>
                <a:blip r:embed="rId2"/>
              </a:buBlip>
            </a:pPr>
            <a:r>
              <a:rPr lang="en-US" dirty="0" smtClean="0"/>
              <a:t>Over </a:t>
            </a:r>
            <a:r>
              <a:rPr lang="en-US" dirty="0"/>
              <a:t>ten percent (10%) of the miles driven on the bus run are a five percent (5%) slope or </a:t>
            </a:r>
            <a:r>
              <a:rPr lang="en-US" dirty="0" smtClean="0"/>
              <a:t>greater</a:t>
            </a:r>
          </a:p>
          <a:p>
            <a:pPr marL="237744" lvl="2" indent="0">
              <a:buNone/>
            </a:pPr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/>
              <a:t>Block Grant</a:t>
            </a:r>
          </a:p>
          <a:p>
            <a:pPr lvl="2">
              <a:buBlip>
                <a:blip r:embed="rId2"/>
              </a:buBlip>
            </a:pPr>
            <a:r>
              <a:rPr lang="en-US" dirty="0"/>
              <a:t>Change in support units, statewide enrollment, and statewide transportation </a:t>
            </a:r>
            <a:r>
              <a:rPr lang="en-US" dirty="0" smtClean="0"/>
              <a:t>reimbursement</a:t>
            </a:r>
          </a:p>
          <a:p>
            <a:pPr marL="237744" lvl="2" indent="0">
              <a:buNone/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smtClean="0"/>
              <a:t>$</a:t>
            </a:r>
            <a:r>
              <a:rPr lang="en-US" dirty="0"/>
              <a:t>7.5 million proportional move to discretionary</a:t>
            </a:r>
          </a:p>
          <a:p>
            <a:pPr lvl="2">
              <a:buBlip>
                <a:blip r:embed="rId2"/>
              </a:buBlip>
            </a:pPr>
            <a:r>
              <a:rPr lang="en-US" dirty="0"/>
              <a:t>Funds still received, but not under transportation line item. </a:t>
            </a:r>
          </a:p>
        </p:txBody>
      </p:sp>
    </p:spTree>
    <p:extLst>
      <p:ext uri="{BB962C8B-B14F-4D97-AF65-F5344CB8AC3E}">
        <p14:creationId xmlns:p14="http://schemas.microsoft.com/office/powerpoint/2010/main" val="28069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Matrix can </a:t>
            </a:r>
            <a:r>
              <a:rPr lang="en-US" dirty="0"/>
              <a:t>be found here: http://www.sde.idaho.gov/site/transportation/annual_reporting.htm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Non-Claimable (removed upfront):</a:t>
            </a:r>
          </a:p>
          <a:p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 smtClean="0"/>
              <a:t>Repairs </a:t>
            </a:r>
            <a:r>
              <a:rPr lang="en-US" dirty="0"/>
              <a:t>or supplies for facility itself:</a:t>
            </a:r>
          </a:p>
          <a:p>
            <a:pPr lvl="2">
              <a:buBlip>
                <a:blip r:embed="rId2"/>
              </a:buBlip>
            </a:pPr>
            <a:r>
              <a:rPr lang="en-US" dirty="0" smtClean="0"/>
              <a:t> For example: Garage </a:t>
            </a:r>
            <a:r>
              <a:rPr lang="en-US" dirty="0"/>
              <a:t>door repairs, light bulbs for building, bathroom supplies.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Non-consumable office supplies:</a:t>
            </a:r>
          </a:p>
          <a:p>
            <a:pPr lvl="2">
              <a:buBlip>
                <a:blip r:embed="rId2"/>
              </a:buBlip>
            </a:pPr>
            <a:r>
              <a:rPr lang="en-US" dirty="0"/>
              <a:t>For example: File trays, staplers, computer screens/keyboards/mice, etc</a:t>
            </a:r>
            <a:r>
              <a:rPr lang="en-US" dirty="0" smtClean="0"/>
              <a:t>.</a:t>
            </a:r>
          </a:p>
          <a:p>
            <a:pPr marL="237744" lvl="2" indent="0">
              <a:buNone/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smtClean="0"/>
              <a:t>Cost for non-inventoried/ conforming fleet operation</a:t>
            </a:r>
            <a:endParaRPr lang="en-US" dirty="0"/>
          </a:p>
          <a:p>
            <a:pPr marL="0" lvl="1" indent="0">
              <a:buNone/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Repairs, supplies</a:t>
            </a:r>
            <a:r>
              <a:rPr lang="en-US" dirty="0" smtClean="0"/>
              <a:t>, fuel, and </a:t>
            </a:r>
            <a:r>
              <a:rPr lang="en-US" dirty="0"/>
              <a:t>parts for support vehicles</a:t>
            </a:r>
          </a:p>
          <a:p>
            <a:pPr lvl="2">
              <a:buBlip>
                <a:blip r:embed="rId2"/>
              </a:buBlip>
            </a:pPr>
            <a:r>
              <a:rPr lang="en-US" dirty="0" smtClean="0"/>
              <a:t> However, this is paid </a:t>
            </a:r>
            <a:r>
              <a:rPr lang="en-US" dirty="0"/>
              <a:t>through </a:t>
            </a:r>
            <a:r>
              <a:rPr lang="en-US" dirty="0" smtClean="0"/>
              <a:t>mileage rate at $0.555/mile</a:t>
            </a:r>
          </a:p>
          <a:p>
            <a:pPr marL="237744" lvl="2" indent="0">
              <a:buNone/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 smtClean="0"/>
              <a:t>Most </a:t>
            </a:r>
            <a:r>
              <a:rPr lang="en-US" dirty="0"/>
              <a:t>capital purchases (computers, large equipment, etc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</a:t>
            </a:r>
            <a:r>
              <a:rPr lang="en-US" dirty="0" smtClean="0"/>
              <a:t>Expenses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Non-Reimbursable (Should be Claimed):</a:t>
            </a:r>
          </a:p>
          <a:p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/>
              <a:t>Most conforming/Inventoried vehicle costs for non-reimbursable mileage</a:t>
            </a:r>
          </a:p>
          <a:p>
            <a:pPr lvl="2">
              <a:buBlip>
                <a:blip r:embed="rId2"/>
              </a:buBlip>
            </a:pPr>
            <a:r>
              <a:rPr lang="en-US" dirty="0"/>
              <a:t>Driver salaries/benefits, fuel, etc.</a:t>
            </a:r>
          </a:p>
          <a:p>
            <a:pPr lvl="2">
              <a:buBlip>
                <a:blip r:embed="rId2"/>
              </a:buBlip>
            </a:pPr>
            <a:r>
              <a:rPr lang="en-US" dirty="0"/>
              <a:t>Does not include driver lodgings </a:t>
            </a:r>
            <a:r>
              <a:rPr lang="en-US" dirty="0" smtClean="0"/>
              <a:t>or </a:t>
            </a:r>
            <a:r>
              <a:rPr lang="en-US" dirty="0"/>
              <a:t>meals while on extended non-reimbursable trip.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10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Expenses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85%  reimbursement items defined by Idaho Code 33-1006(5)</a:t>
            </a:r>
          </a:p>
          <a:p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/>
              <a:t>SDE trainings (Tech Workshop, Joint IAPT/Train the Trainer Summer Conference, SDE Regional Trainings)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SDE assessment fee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Bus Depreciation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Bus Maintenance (Technician salaries/benefits, third party repairs, parts/supplies/tools to keep vehicle maintained).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0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Expenses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other reimbursable costs are 50%</a:t>
            </a:r>
          </a:p>
          <a:p>
            <a:endParaRPr lang="en-US" dirty="0" smtClean="0"/>
          </a:p>
          <a:p>
            <a:pPr lvl="1">
              <a:buBlip>
                <a:blip r:embed="rId2"/>
              </a:buBlip>
            </a:pPr>
            <a:r>
              <a:rPr lang="en-US" dirty="0"/>
              <a:t>Non-Technician transportation staff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Services not directly needed for a bus to be maintained </a:t>
            </a:r>
            <a:r>
              <a:rPr lang="en-US" dirty="0" smtClean="0"/>
              <a:t>( for example sump </a:t>
            </a:r>
            <a:r>
              <a:rPr lang="en-US" dirty="0"/>
              <a:t>pump, bus washing by third party, FCC license, utilities).</a:t>
            </a:r>
          </a:p>
          <a:p>
            <a:pPr lvl="1"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Supplies not directly needed for a bus to be maintained (e.g. floor dry, windshield fluid, fuel, consumable office supplies, cleaning supplies etc.)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839</TotalTime>
  <Words>985</Words>
  <Application>Microsoft Office PowerPoint</Application>
  <PresentationFormat>On-screen Show (4:3)</PresentationFormat>
  <Paragraphs>208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Student Transportation Financials</vt:lpstr>
      <vt:lpstr>Overview</vt:lpstr>
      <vt:lpstr>WHAT’S NEW?</vt:lpstr>
      <vt:lpstr>Funding Formula</vt:lpstr>
      <vt:lpstr>Funding Formula (cont.)</vt:lpstr>
      <vt:lpstr>Types of Expenses</vt:lpstr>
      <vt:lpstr>Types of Expenses (cont.)</vt:lpstr>
      <vt:lpstr>Types of Expenses (cont.)</vt:lpstr>
      <vt:lpstr>Types of Expenses (cont.)</vt:lpstr>
      <vt:lpstr>Mileage</vt:lpstr>
      <vt:lpstr>Mileage (cont.)</vt:lpstr>
      <vt:lpstr>Mileage (cont.)</vt:lpstr>
      <vt:lpstr>Changes to Claim Form</vt:lpstr>
      <vt:lpstr>Completing the Claim Form - Errors</vt:lpstr>
      <vt:lpstr>Record Keeping &amp; Completing the Claim Form</vt:lpstr>
      <vt:lpstr>Record Keeping &amp; Completing the Claim Form (Cont.)</vt:lpstr>
      <vt:lpstr>Record Keeping &amp; Completing the Claim Form (Cont.)</vt:lpstr>
      <vt:lpstr>Questions?</vt:lpstr>
    </vt:vector>
  </TitlesOfParts>
  <Company>Idaho State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Transportation Financials</dc:title>
  <dc:creator>Brandon C. Phillips</dc:creator>
  <cp:lastModifiedBy>Alexandra McCann</cp:lastModifiedBy>
  <cp:revision>116</cp:revision>
  <cp:lastPrinted>2015-06-04T18:59:16Z</cp:lastPrinted>
  <dcterms:created xsi:type="dcterms:W3CDTF">2014-06-21T17:25:48Z</dcterms:created>
  <dcterms:modified xsi:type="dcterms:W3CDTF">2015-06-16T21:52:25Z</dcterms:modified>
</cp:coreProperties>
</file>