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51"/>
  </p:notesMasterIdLst>
  <p:sldIdLst>
    <p:sldId id="256" r:id="rId2"/>
    <p:sldId id="290" r:id="rId3"/>
    <p:sldId id="266" r:id="rId4"/>
    <p:sldId id="258" r:id="rId5"/>
    <p:sldId id="267" r:id="rId6"/>
    <p:sldId id="268" r:id="rId7"/>
    <p:sldId id="282" r:id="rId8"/>
    <p:sldId id="295" r:id="rId9"/>
    <p:sldId id="264" r:id="rId10"/>
    <p:sldId id="279" r:id="rId11"/>
    <p:sldId id="294" r:id="rId12"/>
    <p:sldId id="301" r:id="rId13"/>
    <p:sldId id="280" r:id="rId14"/>
    <p:sldId id="302" r:id="rId15"/>
    <p:sldId id="296" r:id="rId16"/>
    <p:sldId id="291" r:id="rId17"/>
    <p:sldId id="309" r:id="rId18"/>
    <p:sldId id="304" r:id="rId19"/>
    <p:sldId id="310" r:id="rId20"/>
    <p:sldId id="283" r:id="rId21"/>
    <p:sldId id="284" r:id="rId22"/>
    <p:sldId id="265" r:id="rId23"/>
    <p:sldId id="297" r:id="rId24"/>
    <p:sldId id="298" r:id="rId25"/>
    <p:sldId id="292" r:id="rId26"/>
    <p:sldId id="259" r:id="rId27"/>
    <p:sldId id="285" r:id="rId28"/>
    <p:sldId id="260" r:id="rId29"/>
    <p:sldId id="269" r:id="rId30"/>
    <p:sldId id="270" r:id="rId31"/>
    <p:sldId id="286" r:id="rId32"/>
    <p:sldId id="261" r:id="rId33"/>
    <p:sldId id="272" r:id="rId34"/>
    <p:sldId id="273" r:id="rId35"/>
    <p:sldId id="287" r:id="rId36"/>
    <p:sldId id="262" r:id="rId37"/>
    <p:sldId id="274" r:id="rId38"/>
    <p:sldId id="275" r:id="rId39"/>
    <p:sldId id="288" r:id="rId40"/>
    <p:sldId id="263" r:id="rId41"/>
    <p:sldId id="276" r:id="rId42"/>
    <p:sldId id="277" r:id="rId43"/>
    <p:sldId id="271" r:id="rId44"/>
    <p:sldId id="278" r:id="rId45"/>
    <p:sldId id="299" r:id="rId46"/>
    <p:sldId id="305" r:id="rId47"/>
    <p:sldId id="306" r:id="rId48"/>
    <p:sldId id="307" r:id="rId49"/>
    <p:sldId id="300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ra" initials="A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48" autoAdjust="0"/>
  </p:normalViewPr>
  <p:slideViewPr>
    <p:cSldViewPr>
      <p:cViewPr>
        <p:scale>
          <a:sx n="50" d="100"/>
          <a:sy n="50" d="100"/>
        </p:scale>
        <p:origin x="-1956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B963D-2B68-4FF4-A12C-9B43FE59C899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38E860-4571-480C-A3B9-B3071C8C6699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800" dirty="0" smtClean="0"/>
            <a:t>Silent Generation/Traditionalists</a:t>
          </a:r>
          <a:endParaRPr lang="en-US" sz="2800" dirty="0"/>
        </a:p>
      </dgm:t>
    </dgm:pt>
    <dgm:pt modelId="{7E414C8B-BD0A-4392-B3C3-30D89DDEB4A2}" type="parTrans" cxnId="{C84F03A4-96A7-4234-BD5D-5F33CB5920E7}">
      <dgm:prSet/>
      <dgm:spPr/>
      <dgm:t>
        <a:bodyPr/>
        <a:lstStyle/>
        <a:p>
          <a:endParaRPr lang="en-US"/>
        </a:p>
      </dgm:t>
    </dgm:pt>
    <dgm:pt modelId="{2F76FB0A-0390-4F49-8E01-C9169FC70C73}" type="sibTrans" cxnId="{C84F03A4-96A7-4234-BD5D-5F33CB5920E7}">
      <dgm:prSet/>
      <dgm:spPr/>
      <dgm:t>
        <a:bodyPr/>
        <a:lstStyle/>
        <a:p>
          <a:endParaRPr lang="en-US"/>
        </a:p>
      </dgm:t>
    </dgm:pt>
    <dgm:pt modelId="{EC1F01FD-0FE0-4762-9FC0-46D5C968A8E5}">
      <dgm:prSet phldrT="[Text]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Baby Boomers</a:t>
          </a:r>
          <a:endParaRPr lang="en-US" dirty="0">
            <a:solidFill>
              <a:schemeClr val="bg1"/>
            </a:solidFill>
          </a:endParaRPr>
        </a:p>
      </dgm:t>
    </dgm:pt>
    <dgm:pt modelId="{7D055A90-F0AF-46B1-AA63-9F68D4568E3E}" type="parTrans" cxnId="{072F9E6B-AA6D-4F98-B448-5023BC7B937E}">
      <dgm:prSet/>
      <dgm:spPr/>
      <dgm:t>
        <a:bodyPr/>
        <a:lstStyle/>
        <a:p>
          <a:endParaRPr lang="en-US"/>
        </a:p>
      </dgm:t>
    </dgm:pt>
    <dgm:pt modelId="{2AA3DF6F-539B-42BD-8133-F24D7DC49495}" type="sibTrans" cxnId="{072F9E6B-AA6D-4F98-B448-5023BC7B937E}">
      <dgm:prSet/>
      <dgm:spPr/>
      <dgm:t>
        <a:bodyPr/>
        <a:lstStyle/>
        <a:p>
          <a:endParaRPr lang="en-US"/>
        </a:p>
      </dgm:t>
    </dgm:pt>
    <dgm:pt modelId="{79DA1207-4407-4E21-8F7B-DDC441329532}">
      <dgm:prSet phldrT="[Text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Gen X</a:t>
          </a:r>
          <a:endParaRPr lang="en-US" dirty="0">
            <a:solidFill>
              <a:schemeClr val="bg1"/>
            </a:solidFill>
          </a:endParaRPr>
        </a:p>
      </dgm:t>
    </dgm:pt>
    <dgm:pt modelId="{3F286DBB-49CE-41C2-870A-28D0E78DC729}" type="parTrans" cxnId="{A6E990E7-6E97-40D7-831E-0DFE4BD087AA}">
      <dgm:prSet/>
      <dgm:spPr/>
      <dgm:t>
        <a:bodyPr/>
        <a:lstStyle/>
        <a:p>
          <a:endParaRPr lang="en-US"/>
        </a:p>
      </dgm:t>
    </dgm:pt>
    <dgm:pt modelId="{AC9ECB3E-849D-4DD3-A0A0-D4093531C7C1}" type="sibTrans" cxnId="{A6E990E7-6E97-40D7-831E-0DFE4BD087AA}">
      <dgm:prSet/>
      <dgm:spPr/>
      <dgm:t>
        <a:bodyPr/>
        <a:lstStyle/>
        <a:p>
          <a:endParaRPr lang="en-US"/>
        </a:p>
      </dgm:t>
    </dgm:pt>
    <dgm:pt modelId="{9169B240-ED78-4FE3-8428-22089E8A2862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1900 - 1945</a:t>
          </a:r>
          <a:endParaRPr lang="en-US" dirty="0"/>
        </a:p>
      </dgm:t>
    </dgm:pt>
    <dgm:pt modelId="{A9DA4C94-A447-436D-A7F7-D7E139E05793}" type="parTrans" cxnId="{E89DDDA1-86E5-4F04-905A-53B334CCFC84}">
      <dgm:prSet/>
      <dgm:spPr/>
      <dgm:t>
        <a:bodyPr/>
        <a:lstStyle/>
        <a:p>
          <a:endParaRPr lang="en-US"/>
        </a:p>
      </dgm:t>
    </dgm:pt>
    <dgm:pt modelId="{68EF32DA-FCFC-4D78-AB74-0BE17E4379D2}" type="sibTrans" cxnId="{E89DDDA1-86E5-4F04-905A-53B334CCFC84}">
      <dgm:prSet/>
      <dgm:spPr/>
      <dgm:t>
        <a:bodyPr/>
        <a:lstStyle/>
        <a:p>
          <a:endParaRPr lang="en-US"/>
        </a:p>
      </dgm:t>
    </dgm:pt>
    <dgm:pt modelId="{57585ED7-9A6E-44CD-B20F-2F640642AC05}">
      <dgm:prSet phldrT="[Text]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1946 and 1964</a:t>
          </a:r>
          <a:endParaRPr lang="en-US" dirty="0">
            <a:solidFill>
              <a:schemeClr val="bg1"/>
            </a:solidFill>
          </a:endParaRPr>
        </a:p>
      </dgm:t>
    </dgm:pt>
    <dgm:pt modelId="{B28A1909-9C82-419C-9695-B0611C8C2CAA}" type="parTrans" cxnId="{13653FF7-767D-4CBE-8BFB-BD2DBC182CB8}">
      <dgm:prSet/>
      <dgm:spPr/>
      <dgm:t>
        <a:bodyPr/>
        <a:lstStyle/>
        <a:p>
          <a:endParaRPr lang="en-US"/>
        </a:p>
      </dgm:t>
    </dgm:pt>
    <dgm:pt modelId="{5B4CA414-4C29-461A-A7D1-7247FC812EF6}" type="sibTrans" cxnId="{13653FF7-767D-4CBE-8BFB-BD2DBC182CB8}">
      <dgm:prSet/>
      <dgm:spPr/>
      <dgm:t>
        <a:bodyPr/>
        <a:lstStyle/>
        <a:p>
          <a:endParaRPr lang="en-US"/>
        </a:p>
      </dgm:t>
    </dgm:pt>
    <dgm:pt modelId="{4E7784D6-9773-4703-9021-BC37E1AC633B}">
      <dgm:prSet phldrT="[Text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1965 and 1980</a:t>
          </a:r>
          <a:endParaRPr lang="en-US" dirty="0">
            <a:solidFill>
              <a:schemeClr val="bg1"/>
            </a:solidFill>
          </a:endParaRPr>
        </a:p>
      </dgm:t>
    </dgm:pt>
    <dgm:pt modelId="{2D3377E6-74D2-4ADF-9181-80F84DFC2F34}" type="parTrans" cxnId="{396E9E21-695D-4DE2-BD3A-2E70BD29500B}">
      <dgm:prSet/>
      <dgm:spPr/>
      <dgm:t>
        <a:bodyPr/>
        <a:lstStyle/>
        <a:p>
          <a:endParaRPr lang="en-US"/>
        </a:p>
      </dgm:t>
    </dgm:pt>
    <dgm:pt modelId="{BBCC460C-9F47-4590-911D-EDCF5EB9DC49}" type="sibTrans" cxnId="{396E9E21-695D-4DE2-BD3A-2E70BD29500B}">
      <dgm:prSet/>
      <dgm:spPr/>
      <dgm:t>
        <a:bodyPr/>
        <a:lstStyle/>
        <a:p>
          <a:endParaRPr lang="en-US"/>
        </a:p>
      </dgm:t>
    </dgm:pt>
    <dgm:pt modelId="{5ADB7903-CF1B-481E-973B-159D3FC57C0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1980 and 2004</a:t>
          </a:r>
          <a:endParaRPr lang="en-US" dirty="0">
            <a:solidFill>
              <a:schemeClr val="bg1"/>
            </a:solidFill>
          </a:endParaRPr>
        </a:p>
      </dgm:t>
    </dgm:pt>
    <dgm:pt modelId="{678A28DB-10E7-4A15-825A-6DD34DA5FFEB}" type="parTrans" cxnId="{7198F25B-C3CB-4CD8-A74D-F8A104E8AF96}">
      <dgm:prSet/>
      <dgm:spPr/>
      <dgm:t>
        <a:bodyPr/>
        <a:lstStyle/>
        <a:p>
          <a:endParaRPr lang="en-US"/>
        </a:p>
      </dgm:t>
    </dgm:pt>
    <dgm:pt modelId="{B2F59CC5-90DA-4ABB-A647-86266113F50D}" type="sibTrans" cxnId="{7198F25B-C3CB-4CD8-A74D-F8A104E8AF96}">
      <dgm:prSet/>
      <dgm:spPr/>
      <dgm:t>
        <a:bodyPr/>
        <a:lstStyle/>
        <a:p>
          <a:endParaRPr lang="en-US"/>
        </a:p>
      </dgm:t>
    </dgm:pt>
    <dgm:pt modelId="{302ED280-3F4E-4409-9D2E-DF2D85E206BD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Millennials</a:t>
          </a:r>
        </a:p>
      </dgm:t>
    </dgm:pt>
    <dgm:pt modelId="{D61CBF9C-BA7E-449F-8AD9-6E4D87CC9338}" type="parTrans" cxnId="{99FC5268-236C-4744-B618-C836568AA73E}">
      <dgm:prSet/>
      <dgm:spPr/>
      <dgm:t>
        <a:bodyPr/>
        <a:lstStyle/>
        <a:p>
          <a:endParaRPr lang="en-US"/>
        </a:p>
      </dgm:t>
    </dgm:pt>
    <dgm:pt modelId="{6FD18E72-6804-4871-881A-629AA2A1A0A1}" type="sibTrans" cxnId="{99FC5268-236C-4744-B618-C836568AA73E}">
      <dgm:prSet/>
      <dgm:spPr/>
      <dgm:t>
        <a:bodyPr/>
        <a:lstStyle/>
        <a:p>
          <a:endParaRPr lang="en-US"/>
        </a:p>
      </dgm:t>
    </dgm:pt>
    <dgm:pt modelId="{6C36A30F-2C6F-460E-8279-D2D1B6FC0E9E}" type="pres">
      <dgm:prSet presAssocID="{76DB963D-2B68-4FF4-A12C-9B43FE59C8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32EAFF-DD91-4882-910D-427BC67412C4}" type="pres">
      <dgm:prSet presAssocID="{CF38E860-4571-480C-A3B9-B3071C8C6699}" presName="vertFlow" presStyleCnt="0"/>
      <dgm:spPr/>
    </dgm:pt>
    <dgm:pt modelId="{65975C41-748E-4C1B-8AE8-01722F9714E6}" type="pres">
      <dgm:prSet presAssocID="{CF38E860-4571-480C-A3B9-B3071C8C6699}" presName="header" presStyleLbl="node1" presStyleIdx="0" presStyleCnt="2" custScaleX="2000000" custScaleY="2000000"/>
      <dgm:spPr/>
      <dgm:t>
        <a:bodyPr/>
        <a:lstStyle/>
        <a:p>
          <a:endParaRPr lang="en-US"/>
        </a:p>
      </dgm:t>
    </dgm:pt>
    <dgm:pt modelId="{CF34BF28-83AF-4E41-99F8-84EFACC61D80}" type="pres">
      <dgm:prSet presAssocID="{7D055A90-F0AF-46B1-AA63-9F68D4568E3E}" presName="parTrans" presStyleLbl="sibTrans2D1" presStyleIdx="0" presStyleCnt="6"/>
      <dgm:spPr/>
      <dgm:t>
        <a:bodyPr/>
        <a:lstStyle/>
        <a:p>
          <a:endParaRPr lang="en-US"/>
        </a:p>
      </dgm:t>
    </dgm:pt>
    <dgm:pt modelId="{217385E2-73B8-41FD-94FA-6B4E90971AD8}" type="pres">
      <dgm:prSet presAssocID="{EC1F01FD-0FE0-4762-9FC0-46D5C968A8E5}" presName="child" presStyleLbl="alignAccFollowNode1" presStyleIdx="0" presStyleCnt="6" custScaleX="2000000" custScaleY="20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2EE64-066B-4665-B53A-CC5783E0A7D5}" type="pres">
      <dgm:prSet presAssocID="{2AA3DF6F-539B-42BD-8133-F24D7DC49495}" presName="sibTrans" presStyleLbl="sibTrans2D1" presStyleIdx="1" presStyleCnt="6"/>
      <dgm:spPr/>
      <dgm:t>
        <a:bodyPr/>
        <a:lstStyle/>
        <a:p>
          <a:endParaRPr lang="en-US"/>
        </a:p>
      </dgm:t>
    </dgm:pt>
    <dgm:pt modelId="{4B494560-9D91-427D-BA0C-6DB9B2CB26E6}" type="pres">
      <dgm:prSet presAssocID="{79DA1207-4407-4E21-8F7B-DDC441329532}" presName="child" presStyleLbl="alignAccFollowNode1" presStyleIdx="1" presStyleCnt="6" custScaleX="2000000" custScaleY="20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B1DA6-1F0F-4140-883B-7E00662AD356}" type="pres">
      <dgm:prSet presAssocID="{AC9ECB3E-849D-4DD3-A0A0-D4093531C7C1}" presName="sibTrans" presStyleLbl="sibTrans2D1" presStyleIdx="2" presStyleCnt="6"/>
      <dgm:spPr/>
      <dgm:t>
        <a:bodyPr/>
        <a:lstStyle/>
        <a:p>
          <a:endParaRPr lang="en-US"/>
        </a:p>
      </dgm:t>
    </dgm:pt>
    <dgm:pt modelId="{C24D5000-E32D-4F3C-A889-5B99432E891F}" type="pres">
      <dgm:prSet presAssocID="{302ED280-3F4E-4409-9D2E-DF2D85E206BD}" presName="child" presStyleLbl="alignAccFollowNode1" presStyleIdx="2" presStyleCnt="6" custScaleX="2000000" custScaleY="20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45260-F185-4DE8-8D7C-2435A0940FF1}" type="pres">
      <dgm:prSet presAssocID="{CF38E860-4571-480C-A3B9-B3071C8C6699}" presName="hSp" presStyleCnt="0"/>
      <dgm:spPr/>
    </dgm:pt>
    <dgm:pt modelId="{D969FBC7-10AD-4361-9FCD-1B24E376B7A7}" type="pres">
      <dgm:prSet presAssocID="{9169B240-ED78-4FE3-8428-22089E8A2862}" presName="vertFlow" presStyleCnt="0"/>
      <dgm:spPr/>
    </dgm:pt>
    <dgm:pt modelId="{1B026DD0-EDEE-40D5-B126-2D23DC491303}" type="pres">
      <dgm:prSet presAssocID="{9169B240-ED78-4FE3-8428-22089E8A2862}" presName="header" presStyleLbl="node1" presStyleIdx="1" presStyleCnt="2" custScaleX="2000000" custScaleY="2000000"/>
      <dgm:spPr/>
      <dgm:t>
        <a:bodyPr/>
        <a:lstStyle/>
        <a:p>
          <a:endParaRPr lang="en-US"/>
        </a:p>
      </dgm:t>
    </dgm:pt>
    <dgm:pt modelId="{FBA8A79D-CC90-4BF2-AB08-D41042B27A6F}" type="pres">
      <dgm:prSet presAssocID="{B28A1909-9C82-419C-9695-B0611C8C2CAA}" presName="parTrans" presStyleLbl="sibTrans2D1" presStyleIdx="3" presStyleCnt="6"/>
      <dgm:spPr/>
      <dgm:t>
        <a:bodyPr/>
        <a:lstStyle/>
        <a:p>
          <a:endParaRPr lang="en-US"/>
        </a:p>
      </dgm:t>
    </dgm:pt>
    <dgm:pt modelId="{7BADFD67-D99A-4DF0-916A-85B312FAA45C}" type="pres">
      <dgm:prSet presAssocID="{57585ED7-9A6E-44CD-B20F-2F640642AC05}" presName="child" presStyleLbl="alignAccFollowNode1" presStyleIdx="3" presStyleCnt="6" custScaleX="2000000" custScaleY="20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EA9C5-F954-461C-9517-49C19F6762FC}" type="pres">
      <dgm:prSet presAssocID="{5B4CA414-4C29-461A-A7D1-7247FC812EF6}" presName="sibTrans" presStyleLbl="sibTrans2D1" presStyleIdx="4" presStyleCnt="6"/>
      <dgm:spPr/>
      <dgm:t>
        <a:bodyPr/>
        <a:lstStyle/>
        <a:p>
          <a:endParaRPr lang="en-US"/>
        </a:p>
      </dgm:t>
    </dgm:pt>
    <dgm:pt modelId="{6C4B5642-68F4-447D-8136-D35D1F44A2BB}" type="pres">
      <dgm:prSet presAssocID="{4E7784D6-9773-4703-9021-BC37E1AC633B}" presName="child" presStyleLbl="alignAccFollowNode1" presStyleIdx="4" presStyleCnt="6" custScaleX="2000000" custScaleY="20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54AE6-9367-44AC-A30F-8FA14EC3F693}" type="pres">
      <dgm:prSet presAssocID="{BBCC460C-9F47-4590-911D-EDCF5EB9DC49}" presName="sibTrans" presStyleLbl="sibTrans2D1" presStyleIdx="5" presStyleCnt="6"/>
      <dgm:spPr/>
      <dgm:t>
        <a:bodyPr/>
        <a:lstStyle/>
        <a:p>
          <a:endParaRPr lang="en-US"/>
        </a:p>
      </dgm:t>
    </dgm:pt>
    <dgm:pt modelId="{3F1932A9-3367-4DB6-BC2A-63B1EF6084F4}" type="pres">
      <dgm:prSet presAssocID="{5ADB7903-CF1B-481E-973B-159D3FC57C02}" presName="child" presStyleLbl="alignAccFollowNode1" presStyleIdx="5" presStyleCnt="6" custScaleX="2000000" custScaleY="20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9810C-F365-497C-A776-203175B83C73}" type="presOf" srcId="{302ED280-3F4E-4409-9D2E-DF2D85E206BD}" destId="{C24D5000-E32D-4F3C-A889-5B99432E891F}" srcOrd="0" destOrd="0" presId="urn:microsoft.com/office/officeart/2005/8/layout/lProcess1"/>
    <dgm:cxn modelId="{EE795819-171C-401E-94CA-F9A98A1CCF6B}" type="presOf" srcId="{9169B240-ED78-4FE3-8428-22089E8A2862}" destId="{1B026DD0-EDEE-40D5-B126-2D23DC491303}" srcOrd="0" destOrd="0" presId="urn:microsoft.com/office/officeart/2005/8/layout/lProcess1"/>
    <dgm:cxn modelId="{23CB95C7-4308-46DD-8D68-8872B5F8FE15}" type="presOf" srcId="{EC1F01FD-0FE0-4762-9FC0-46D5C968A8E5}" destId="{217385E2-73B8-41FD-94FA-6B4E90971AD8}" srcOrd="0" destOrd="0" presId="urn:microsoft.com/office/officeart/2005/8/layout/lProcess1"/>
    <dgm:cxn modelId="{075F23A5-16E9-46B2-A094-0351812D7A9C}" type="presOf" srcId="{79DA1207-4407-4E21-8F7B-DDC441329532}" destId="{4B494560-9D91-427D-BA0C-6DB9B2CB26E6}" srcOrd="0" destOrd="0" presId="urn:microsoft.com/office/officeart/2005/8/layout/lProcess1"/>
    <dgm:cxn modelId="{E89DDDA1-86E5-4F04-905A-53B334CCFC84}" srcId="{76DB963D-2B68-4FF4-A12C-9B43FE59C899}" destId="{9169B240-ED78-4FE3-8428-22089E8A2862}" srcOrd="1" destOrd="0" parTransId="{A9DA4C94-A447-436D-A7F7-D7E139E05793}" sibTransId="{68EF32DA-FCFC-4D78-AB74-0BE17E4379D2}"/>
    <dgm:cxn modelId="{9B72B24A-5625-4028-BE80-20D300495487}" type="presOf" srcId="{57585ED7-9A6E-44CD-B20F-2F640642AC05}" destId="{7BADFD67-D99A-4DF0-916A-85B312FAA45C}" srcOrd="0" destOrd="0" presId="urn:microsoft.com/office/officeart/2005/8/layout/lProcess1"/>
    <dgm:cxn modelId="{222C5F0D-CDCC-4139-BD70-E46BF578EC53}" type="presOf" srcId="{5ADB7903-CF1B-481E-973B-159D3FC57C02}" destId="{3F1932A9-3367-4DB6-BC2A-63B1EF6084F4}" srcOrd="0" destOrd="0" presId="urn:microsoft.com/office/officeart/2005/8/layout/lProcess1"/>
    <dgm:cxn modelId="{396E9E21-695D-4DE2-BD3A-2E70BD29500B}" srcId="{9169B240-ED78-4FE3-8428-22089E8A2862}" destId="{4E7784D6-9773-4703-9021-BC37E1AC633B}" srcOrd="1" destOrd="0" parTransId="{2D3377E6-74D2-4ADF-9181-80F84DFC2F34}" sibTransId="{BBCC460C-9F47-4590-911D-EDCF5EB9DC49}"/>
    <dgm:cxn modelId="{13653FF7-767D-4CBE-8BFB-BD2DBC182CB8}" srcId="{9169B240-ED78-4FE3-8428-22089E8A2862}" destId="{57585ED7-9A6E-44CD-B20F-2F640642AC05}" srcOrd="0" destOrd="0" parTransId="{B28A1909-9C82-419C-9695-B0611C8C2CAA}" sibTransId="{5B4CA414-4C29-461A-A7D1-7247FC812EF6}"/>
    <dgm:cxn modelId="{EFF0EE00-3929-413B-9C96-3BF8FBAB0017}" type="presOf" srcId="{CF38E860-4571-480C-A3B9-B3071C8C6699}" destId="{65975C41-748E-4C1B-8AE8-01722F9714E6}" srcOrd="0" destOrd="0" presId="urn:microsoft.com/office/officeart/2005/8/layout/lProcess1"/>
    <dgm:cxn modelId="{874EA73A-52C4-431B-A74D-24F4E6FEB65D}" type="presOf" srcId="{4E7784D6-9773-4703-9021-BC37E1AC633B}" destId="{6C4B5642-68F4-447D-8136-D35D1F44A2BB}" srcOrd="0" destOrd="0" presId="urn:microsoft.com/office/officeart/2005/8/layout/lProcess1"/>
    <dgm:cxn modelId="{7198F25B-C3CB-4CD8-A74D-F8A104E8AF96}" srcId="{9169B240-ED78-4FE3-8428-22089E8A2862}" destId="{5ADB7903-CF1B-481E-973B-159D3FC57C02}" srcOrd="2" destOrd="0" parTransId="{678A28DB-10E7-4A15-825A-6DD34DA5FFEB}" sibTransId="{B2F59CC5-90DA-4ABB-A647-86266113F50D}"/>
    <dgm:cxn modelId="{3D31B2D4-3459-4A49-A3A2-90D865EE68D2}" type="presOf" srcId="{7D055A90-F0AF-46B1-AA63-9F68D4568E3E}" destId="{CF34BF28-83AF-4E41-99F8-84EFACC61D80}" srcOrd="0" destOrd="0" presId="urn:microsoft.com/office/officeart/2005/8/layout/lProcess1"/>
    <dgm:cxn modelId="{A4CAC27A-21CA-4869-AD42-389DADAAE1AC}" type="presOf" srcId="{AC9ECB3E-849D-4DD3-A0A0-D4093531C7C1}" destId="{ED1B1DA6-1F0F-4140-883B-7E00662AD356}" srcOrd="0" destOrd="0" presId="urn:microsoft.com/office/officeart/2005/8/layout/lProcess1"/>
    <dgm:cxn modelId="{ADE31D9F-EEC6-4CA5-A348-986D78EEC31C}" type="presOf" srcId="{BBCC460C-9F47-4590-911D-EDCF5EB9DC49}" destId="{C7554AE6-9367-44AC-A30F-8FA14EC3F693}" srcOrd="0" destOrd="0" presId="urn:microsoft.com/office/officeart/2005/8/layout/lProcess1"/>
    <dgm:cxn modelId="{99FC5268-236C-4744-B618-C836568AA73E}" srcId="{CF38E860-4571-480C-A3B9-B3071C8C6699}" destId="{302ED280-3F4E-4409-9D2E-DF2D85E206BD}" srcOrd="2" destOrd="0" parTransId="{D61CBF9C-BA7E-449F-8AD9-6E4D87CC9338}" sibTransId="{6FD18E72-6804-4871-881A-629AA2A1A0A1}"/>
    <dgm:cxn modelId="{7FE8C9B0-917D-4F43-9441-70047D37AEB2}" type="presOf" srcId="{B28A1909-9C82-419C-9695-B0611C8C2CAA}" destId="{FBA8A79D-CC90-4BF2-AB08-D41042B27A6F}" srcOrd="0" destOrd="0" presId="urn:microsoft.com/office/officeart/2005/8/layout/lProcess1"/>
    <dgm:cxn modelId="{F97E8498-2E76-4424-B437-558BC5495F5A}" type="presOf" srcId="{5B4CA414-4C29-461A-A7D1-7247FC812EF6}" destId="{726EA9C5-F954-461C-9517-49C19F6762FC}" srcOrd="0" destOrd="0" presId="urn:microsoft.com/office/officeart/2005/8/layout/lProcess1"/>
    <dgm:cxn modelId="{C84F03A4-96A7-4234-BD5D-5F33CB5920E7}" srcId="{76DB963D-2B68-4FF4-A12C-9B43FE59C899}" destId="{CF38E860-4571-480C-A3B9-B3071C8C6699}" srcOrd="0" destOrd="0" parTransId="{7E414C8B-BD0A-4392-B3C3-30D89DDEB4A2}" sibTransId="{2F76FB0A-0390-4F49-8E01-C9169FC70C73}"/>
    <dgm:cxn modelId="{7BE8BAD1-A144-4ADB-9A17-A6F250F0045E}" type="presOf" srcId="{2AA3DF6F-539B-42BD-8133-F24D7DC49495}" destId="{8D22EE64-066B-4665-B53A-CC5783E0A7D5}" srcOrd="0" destOrd="0" presId="urn:microsoft.com/office/officeart/2005/8/layout/lProcess1"/>
    <dgm:cxn modelId="{072F9E6B-AA6D-4F98-B448-5023BC7B937E}" srcId="{CF38E860-4571-480C-A3B9-B3071C8C6699}" destId="{EC1F01FD-0FE0-4762-9FC0-46D5C968A8E5}" srcOrd="0" destOrd="0" parTransId="{7D055A90-F0AF-46B1-AA63-9F68D4568E3E}" sibTransId="{2AA3DF6F-539B-42BD-8133-F24D7DC49495}"/>
    <dgm:cxn modelId="{A6E990E7-6E97-40D7-831E-0DFE4BD087AA}" srcId="{CF38E860-4571-480C-A3B9-B3071C8C6699}" destId="{79DA1207-4407-4E21-8F7B-DDC441329532}" srcOrd="1" destOrd="0" parTransId="{3F286DBB-49CE-41C2-870A-28D0E78DC729}" sibTransId="{AC9ECB3E-849D-4DD3-A0A0-D4093531C7C1}"/>
    <dgm:cxn modelId="{38A233B0-178D-4FE1-BFFA-FD802382FCDA}" type="presOf" srcId="{76DB963D-2B68-4FF4-A12C-9B43FE59C899}" destId="{6C36A30F-2C6F-460E-8279-D2D1B6FC0E9E}" srcOrd="0" destOrd="0" presId="urn:microsoft.com/office/officeart/2005/8/layout/lProcess1"/>
    <dgm:cxn modelId="{8C3A59B2-BD38-476D-B508-C4D86434D235}" type="presParOf" srcId="{6C36A30F-2C6F-460E-8279-D2D1B6FC0E9E}" destId="{9932EAFF-DD91-4882-910D-427BC67412C4}" srcOrd="0" destOrd="0" presId="urn:microsoft.com/office/officeart/2005/8/layout/lProcess1"/>
    <dgm:cxn modelId="{AFD8B9E1-0ED4-47E6-A6D0-58A8458773AC}" type="presParOf" srcId="{9932EAFF-DD91-4882-910D-427BC67412C4}" destId="{65975C41-748E-4C1B-8AE8-01722F9714E6}" srcOrd="0" destOrd="0" presId="urn:microsoft.com/office/officeart/2005/8/layout/lProcess1"/>
    <dgm:cxn modelId="{7C716BDA-E538-486B-860A-A5D69AABBCA8}" type="presParOf" srcId="{9932EAFF-DD91-4882-910D-427BC67412C4}" destId="{CF34BF28-83AF-4E41-99F8-84EFACC61D80}" srcOrd="1" destOrd="0" presId="urn:microsoft.com/office/officeart/2005/8/layout/lProcess1"/>
    <dgm:cxn modelId="{F7D543B6-B007-44F0-B31B-E40B8EC1C9CA}" type="presParOf" srcId="{9932EAFF-DD91-4882-910D-427BC67412C4}" destId="{217385E2-73B8-41FD-94FA-6B4E90971AD8}" srcOrd="2" destOrd="0" presId="urn:microsoft.com/office/officeart/2005/8/layout/lProcess1"/>
    <dgm:cxn modelId="{48074CF3-8C52-4F5C-9B7C-DF299B1225EA}" type="presParOf" srcId="{9932EAFF-DD91-4882-910D-427BC67412C4}" destId="{8D22EE64-066B-4665-B53A-CC5783E0A7D5}" srcOrd="3" destOrd="0" presId="urn:microsoft.com/office/officeart/2005/8/layout/lProcess1"/>
    <dgm:cxn modelId="{427BABB9-DDAD-45E9-9604-06796DC2FF44}" type="presParOf" srcId="{9932EAFF-DD91-4882-910D-427BC67412C4}" destId="{4B494560-9D91-427D-BA0C-6DB9B2CB26E6}" srcOrd="4" destOrd="0" presId="urn:microsoft.com/office/officeart/2005/8/layout/lProcess1"/>
    <dgm:cxn modelId="{2E46DB7E-449F-4297-9C8C-E5D4F7785D5D}" type="presParOf" srcId="{9932EAFF-DD91-4882-910D-427BC67412C4}" destId="{ED1B1DA6-1F0F-4140-883B-7E00662AD356}" srcOrd="5" destOrd="0" presId="urn:microsoft.com/office/officeart/2005/8/layout/lProcess1"/>
    <dgm:cxn modelId="{C7152065-5209-428E-84BE-40B85611332F}" type="presParOf" srcId="{9932EAFF-DD91-4882-910D-427BC67412C4}" destId="{C24D5000-E32D-4F3C-A889-5B99432E891F}" srcOrd="6" destOrd="0" presId="urn:microsoft.com/office/officeart/2005/8/layout/lProcess1"/>
    <dgm:cxn modelId="{647A9EFF-DD57-4100-8542-3BA2E3B2B3F9}" type="presParOf" srcId="{6C36A30F-2C6F-460E-8279-D2D1B6FC0E9E}" destId="{61145260-F185-4DE8-8D7C-2435A0940FF1}" srcOrd="1" destOrd="0" presId="urn:microsoft.com/office/officeart/2005/8/layout/lProcess1"/>
    <dgm:cxn modelId="{9318C15E-3514-4FDC-B1C7-5319AC1FCE06}" type="presParOf" srcId="{6C36A30F-2C6F-460E-8279-D2D1B6FC0E9E}" destId="{D969FBC7-10AD-4361-9FCD-1B24E376B7A7}" srcOrd="2" destOrd="0" presId="urn:microsoft.com/office/officeart/2005/8/layout/lProcess1"/>
    <dgm:cxn modelId="{1723A9EF-D3C0-447E-B9EC-18E6CDE97CA4}" type="presParOf" srcId="{D969FBC7-10AD-4361-9FCD-1B24E376B7A7}" destId="{1B026DD0-EDEE-40D5-B126-2D23DC491303}" srcOrd="0" destOrd="0" presId="urn:microsoft.com/office/officeart/2005/8/layout/lProcess1"/>
    <dgm:cxn modelId="{54CB4A3A-0176-4AC5-9E9D-6439311DFFDE}" type="presParOf" srcId="{D969FBC7-10AD-4361-9FCD-1B24E376B7A7}" destId="{FBA8A79D-CC90-4BF2-AB08-D41042B27A6F}" srcOrd="1" destOrd="0" presId="urn:microsoft.com/office/officeart/2005/8/layout/lProcess1"/>
    <dgm:cxn modelId="{967A3A29-CA01-4843-AB00-63EBDE5D77AF}" type="presParOf" srcId="{D969FBC7-10AD-4361-9FCD-1B24E376B7A7}" destId="{7BADFD67-D99A-4DF0-916A-85B312FAA45C}" srcOrd="2" destOrd="0" presId="urn:microsoft.com/office/officeart/2005/8/layout/lProcess1"/>
    <dgm:cxn modelId="{0F4AC18C-7891-4001-A386-A1BE7E9F0100}" type="presParOf" srcId="{D969FBC7-10AD-4361-9FCD-1B24E376B7A7}" destId="{726EA9C5-F954-461C-9517-49C19F6762FC}" srcOrd="3" destOrd="0" presId="urn:microsoft.com/office/officeart/2005/8/layout/lProcess1"/>
    <dgm:cxn modelId="{989DBF1A-0A93-44EB-906A-D628AFC51251}" type="presParOf" srcId="{D969FBC7-10AD-4361-9FCD-1B24E376B7A7}" destId="{6C4B5642-68F4-447D-8136-D35D1F44A2BB}" srcOrd="4" destOrd="0" presId="urn:microsoft.com/office/officeart/2005/8/layout/lProcess1"/>
    <dgm:cxn modelId="{440C94DA-A77E-461C-A37E-0603E63F1226}" type="presParOf" srcId="{D969FBC7-10AD-4361-9FCD-1B24E376B7A7}" destId="{C7554AE6-9367-44AC-A30F-8FA14EC3F693}" srcOrd="5" destOrd="0" presId="urn:microsoft.com/office/officeart/2005/8/layout/lProcess1"/>
    <dgm:cxn modelId="{8C5EB5D7-671D-44EA-B9B6-6102F4910DC4}" type="presParOf" srcId="{D969FBC7-10AD-4361-9FCD-1B24E376B7A7}" destId="{3F1932A9-3367-4DB6-BC2A-63B1EF6084F4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75C41-748E-4C1B-8AE8-01722F9714E6}">
      <dsp:nvSpPr>
        <dsp:cNvPr id="0" name=""/>
        <dsp:cNvSpPr/>
      </dsp:nvSpPr>
      <dsp:spPr>
        <a:xfrm>
          <a:off x="1748" y="460332"/>
          <a:ext cx="4280947" cy="107023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Silent Generation/Traditionalists</a:t>
          </a:r>
          <a:endParaRPr lang="en-US" sz="2800" kern="1200" dirty="0"/>
        </a:p>
      </dsp:txBody>
      <dsp:txXfrm>
        <a:off x="33094" y="491678"/>
        <a:ext cx="4218255" cy="1007544"/>
      </dsp:txXfrm>
    </dsp:sp>
    <dsp:sp modelId="{CF34BF28-83AF-4E41-99F8-84EFACC61D80}">
      <dsp:nvSpPr>
        <dsp:cNvPr id="0" name=""/>
        <dsp:cNvSpPr/>
      </dsp:nvSpPr>
      <dsp:spPr>
        <a:xfrm rot="5400000">
          <a:off x="2137540" y="1535251"/>
          <a:ext cx="9364" cy="93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385E2-73B8-41FD-94FA-6B4E90971AD8}">
      <dsp:nvSpPr>
        <dsp:cNvPr id="0" name=""/>
        <dsp:cNvSpPr/>
      </dsp:nvSpPr>
      <dsp:spPr>
        <a:xfrm>
          <a:off x="1748" y="1549298"/>
          <a:ext cx="4280947" cy="1070236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>
              <a:solidFill>
                <a:schemeClr val="bg1"/>
              </a:solidFill>
            </a:rPr>
            <a:t>Baby Boomers</a:t>
          </a:r>
          <a:endParaRPr lang="en-US" sz="5200" kern="1200" dirty="0">
            <a:solidFill>
              <a:schemeClr val="bg1"/>
            </a:solidFill>
          </a:endParaRPr>
        </a:p>
      </dsp:txBody>
      <dsp:txXfrm>
        <a:off x="33094" y="1580644"/>
        <a:ext cx="4218255" cy="1007544"/>
      </dsp:txXfrm>
    </dsp:sp>
    <dsp:sp modelId="{8D22EE64-066B-4665-B53A-CC5783E0A7D5}">
      <dsp:nvSpPr>
        <dsp:cNvPr id="0" name=""/>
        <dsp:cNvSpPr/>
      </dsp:nvSpPr>
      <dsp:spPr>
        <a:xfrm rot="5400000">
          <a:off x="2137540" y="2624217"/>
          <a:ext cx="9364" cy="93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94560-9D91-427D-BA0C-6DB9B2CB26E6}">
      <dsp:nvSpPr>
        <dsp:cNvPr id="0" name=""/>
        <dsp:cNvSpPr/>
      </dsp:nvSpPr>
      <dsp:spPr>
        <a:xfrm>
          <a:off x="1748" y="2638264"/>
          <a:ext cx="4280947" cy="107023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>
              <a:solidFill>
                <a:schemeClr val="bg1"/>
              </a:solidFill>
            </a:rPr>
            <a:t>Gen X</a:t>
          </a:r>
          <a:endParaRPr lang="en-US" sz="5200" kern="1200" dirty="0">
            <a:solidFill>
              <a:schemeClr val="bg1"/>
            </a:solidFill>
          </a:endParaRPr>
        </a:p>
      </dsp:txBody>
      <dsp:txXfrm>
        <a:off x="33094" y="2669610"/>
        <a:ext cx="4218255" cy="1007544"/>
      </dsp:txXfrm>
    </dsp:sp>
    <dsp:sp modelId="{ED1B1DA6-1F0F-4140-883B-7E00662AD356}">
      <dsp:nvSpPr>
        <dsp:cNvPr id="0" name=""/>
        <dsp:cNvSpPr/>
      </dsp:nvSpPr>
      <dsp:spPr>
        <a:xfrm rot="5400000">
          <a:off x="2137540" y="3713183"/>
          <a:ext cx="9364" cy="93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D5000-E32D-4F3C-A889-5B99432E891F}">
      <dsp:nvSpPr>
        <dsp:cNvPr id="0" name=""/>
        <dsp:cNvSpPr/>
      </dsp:nvSpPr>
      <dsp:spPr>
        <a:xfrm>
          <a:off x="1748" y="3727230"/>
          <a:ext cx="4280947" cy="10702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>
              <a:solidFill>
                <a:schemeClr val="bg1"/>
              </a:solidFill>
            </a:rPr>
            <a:t>Millennials</a:t>
          </a:r>
        </a:p>
      </dsp:txBody>
      <dsp:txXfrm>
        <a:off x="33094" y="3758576"/>
        <a:ext cx="4218255" cy="1007544"/>
      </dsp:txXfrm>
    </dsp:sp>
    <dsp:sp modelId="{1B026DD0-EDEE-40D5-B126-2D23DC491303}">
      <dsp:nvSpPr>
        <dsp:cNvPr id="0" name=""/>
        <dsp:cNvSpPr/>
      </dsp:nvSpPr>
      <dsp:spPr>
        <a:xfrm>
          <a:off x="4312663" y="460332"/>
          <a:ext cx="4280947" cy="107023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1900 - 1945</a:t>
          </a:r>
          <a:endParaRPr lang="en-US" sz="6100" kern="1200" dirty="0"/>
        </a:p>
      </dsp:txBody>
      <dsp:txXfrm>
        <a:off x="4344009" y="491678"/>
        <a:ext cx="4218255" cy="1007544"/>
      </dsp:txXfrm>
    </dsp:sp>
    <dsp:sp modelId="{FBA8A79D-CC90-4BF2-AB08-D41042B27A6F}">
      <dsp:nvSpPr>
        <dsp:cNvPr id="0" name=""/>
        <dsp:cNvSpPr/>
      </dsp:nvSpPr>
      <dsp:spPr>
        <a:xfrm rot="5400000">
          <a:off x="6448455" y="1535251"/>
          <a:ext cx="9364" cy="93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DFD67-D99A-4DF0-916A-85B312FAA45C}">
      <dsp:nvSpPr>
        <dsp:cNvPr id="0" name=""/>
        <dsp:cNvSpPr/>
      </dsp:nvSpPr>
      <dsp:spPr>
        <a:xfrm>
          <a:off x="4312663" y="1549298"/>
          <a:ext cx="4280947" cy="1070236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>
              <a:solidFill>
                <a:schemeClr val="bg1"/>
              </a:solidFill>
            </a:rPr>
            <a:t>1946 and 1964</a:t>
          </a:r>
          <a:endParaRPr lang="en-US" sz="5200" kern="1200" dirty="0">
            <a:solidFill>
              <a:schemeClr val="bg1"/>
            </a:solidFill>
          </a:endParaRPr>
        </a:p>
      </dsp:txBody>
      <dsp:txXfrm>
        <a:off x="4344009" y="1580644"/>
        <a:ext cx="4218255" cy="1007544"/>
      </dsp:txXfrm>
    </dsp:sp>
    <dsp:sp modelId="{726EA9C5-F954-461C-9517-49C19F6762FC}">
      <dsp:nvSpPr>
        <dsp:cNvPr id="0" name=""/>
        <dsp:cNvSpPr/>
      </dsp:nvSpPr>
      <dsp:spPr>
        <a:xfrm rot="5400000">
          <a:off x="6448455" y="2624217"/>
          <a:ext cx="9364" cy="93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B5642-68F4-447D-8136-D35D1F44A2BB}">
      <dsp:nvSpPr>
        <dsp:cNvPr id="0" name=""/>
        <dsp:cNvSpPr/>
      </dsp:nvSpPr>
      <dsp:spPr>
        <a:xfrm>
          <a:off x="4312663" y="2638264"/>
          <a:ext cx="4280947" cy="107023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>
              <a:solidFill>
                <a:schemeClr val="bg1"/>
              </a:solidFill>
            </a:rPr>
            <a:t>1965 and 1980</a:t>
          </a:r>
          <a:endParaRPr lang="en-US" sz="5200" kern="1200" dirty="0">
            <a:solidFill>
              <a:schemeClr val="bg1"/>
            </a:solidFill>
          </a:endParaRPr>
        </a:p>
      </dsp:txBody>
      <dsp:txXfrm>
        <a:off x="4344009" y="2669610"/>
        <a:ext cx="4218255" cy="1007544"/>
      </dsp:txXfrm>
    </dsp:sp>
    <dsp:sp modelId="{C7554AE6-9367-44AC-A30F-8FA14EC3F693}">
      <dsp:nvSpPr>
        <dsp:cNvPr id="0" name=""/>
        <dsp:cNvSpPr/>
      </dsp:nvSpPr>
      <dsp:spPr>
        <a:xfrm rot="5400000">
          <a:off x="6448455" y="3713183"/>
          <a:ext cx="9364" cy="93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932A9-3367-4DB6-BC2A-63B1EF6084F4}">
      <dsp:nvSpPr>
        <dsp:cNvPr id="0" name=""/>
        <dsp:cNvSpPr/>
      </dsp:nvSpPr>
      <dsp:spPr>
        <a:xfrm>
          <a:off x="4312663" y="3727230"/>
          <a:ext cx="4280947" cy="10702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>
              <a:solidFill>
                <a:schemeClr val="bg1"/>
              </a:solidFill>
            </a:rPr>
            <a:t>1980 and 2004</a:t>
          </a:r>
          <a:endParaRPr lang="en-US" sz="5200" kern="1200" dirty="0">
            <a:solidFill>
              <a:schemeClr val="bg1"/>
            </a:solidFill>
          </a:endParaRPr>
        </a:p>
      </dsp:txBody>
      <dsp:txXfrm>
        <a:off x="4344009" y="3758576"/>
        <a:ext cx="4218255" cy="1007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5E966-8506-4892-B1B6-5D3C2D986338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45F26-DF69-417D-A285-CBA4AB7EA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5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vklRAGS0p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o0jY4WvCIc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https://www.youtube.com/watch?v=XTFsoElX-a0</a:t>
            </a:r>
          </a:p>
          <a:p>
            <a:r>
              <a:rPr lang="en-US" dirty="0" smtClean="0"/>
              <a:t>Nixon’s departure</a:t>
            </a:r>
            <a:r>
              <a:rPr lang="en-US" baseline="0" dirty="0" smtClean="0"/>
              <a:t> from the White House – 8/9/1974.</a:t>
            </a:r>
          </a:p>
          <a:p>
            <a:r>
              <a:rPr lang="en-US" baseline="0" dirty="0" smtClean="0"/>
              <a:t>Watergate – major political scandal following break-in at DNC HQ at Watergate and attempted cover-up by Administration.</a:t>
            </a:r>
          </a:p>
          <a:p>
            <a:r>
              <a:rPr lang="en-US" baseline="0" dirty="0" smtClean="0"/>
              <a:t>Indictment of 69 people, with 48 being found guilty, many of whom were top Admin officials.</a:t>
            </a:r>
          </a:p>
          <a:p>
            <a:r>
              <a:rPr lang="en-US" baseline="0" dirty="0" smtClean="0"/>
              <a:t>Dad now doing presidential advance for Ford.</a:t>
            </a:r>
          </a:p>
          <a:p>
            <a:r>
              <a:rPr lang="en-US" baseline="0" dirty="0" smtClean="0"/>
              <a:t>First political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5F26-DF69-417D-A285-CBA4AB7EA6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61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https://www.youtube.com/watch?v=8vklRAGS0p4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5F26-DF69-417D-A285-CBA4AB7EA6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24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5F26-DF69-417D-A285-CBA4AB7EA65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63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http://abcnews.go.com/Archives/video/oct-2002-dc-sniper-murder-spree-11239504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5F26-DF69-417D-A285-CBA4AB7EA6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39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http://abcnews.go.com/Archives/video/oct-2002-dc-sniper-murder-spree-11239504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5F26-DF69-417D-A285-CBA4AB7EA65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3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Diplomatic standoff between US and Iran.  Shah,</a:t>
            </a:r>
            <a:r>
              <a:rPr lang="en-US" baseline="0" dirty="0" smtClean="0"/>
              <a:t> who Iran accused of committing crimes during reign, received asylum in US for cancer treatment.</a:t>
            </a:r>
          </a:p>
          <a:p>
            <a:r>
              <a:rPr lang="en-US" baseline="0" dirty="0" smtClean="0"/>
              <a:t>Group of Iranian students took over US Embassy in Tehran.</a:t>
            </a:r>
          </a:p>
          <a:p>
            <a:r>
              <a:rPr lang="en-US" baseline="0" dirty="0" smtClean="0"/>
              <a:t>52 American diplomats and citizens held for 444 days from 11/4/1979 – 1/20/1981.</a:t>
            </a:r>
          </a:p>
          <a:p>
            <a:r>
              <a:rPr lang="en-US" baseline="0" dirty="0" smtClean="0"/>
              <a:t>Rescue attempt failed and resulted in death of 8 servicemen and 1 Iranian citizen and loss of 2 helicopters.</a:t>
            </a:r>
          </a:p>
          <a:p>
            <a:r>
              <a:rPr lang="en-US" baseline="0" dirty="0" smtClean="0"/>
              <a:t>Hostages released after signing the Algiers Accord minutes after Ronald Reagan sworn into office.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5F26-DF69-417D-A285-CBA4AB7EA65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99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January 20, 1981</a:t>
            </a:r>
          </a:p>
          <a:p>
            <a:r>
              <a:rPr lang="en-US" dirty="0" smtClean="0"/>
              <a:t>Dad aide</a:t>
            </a:r>
            <a:r>
              <a:rPr lang="en-US" baseline="0" dirty="0" smtClean="0"/>
              <a:t> to Neil Reagan.</a:t>
            </a:r>
          </a:p>
          <a:p>
            <a:r>
              <a:rPr lang="en-US" baseline="0" dirty="0" smtClean="0"/>
              <a:t>Frank Sinatra behind us.  All  the people.</a:t>
            </a:r>
          </a:p>
          <a:p>
            <a:r>
              <a:rPr lang="en-US" baseline="0" dirty="0" smtClean="0"/>
              <a:t>Note from military officer just before start.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5F26-DF69-417D-A285-CBA4AB7EA6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31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Occurred during 2</a:t>
            </a:r>
            <a:r>
              <a:rPr lang="en-US" baseline="30000" dirty="0" smtClean="0"/>
              <a:t>nd</a:t>
            </a:r>
            <a:r>
              <a:rPr lang="en-US" dirty="0" smtClean="0"/>
              <a:t> term</a:t>
            </a:r>
            <a:r>
              <a:rPr lang="en-US" baseline="0" dirty="0" smtClean="0"/>
              <a:t> of Reagan </a:t>
            </a:r>
            <a:r>
              <a:rPr lang="en-US" baseline="0" dirty="0" err="1" smtClean="0"/>
              <a:t>Adminsitration</a:t>
            </a:r>
            <a:endParaRPr lang="en-US" baseline="0" dirty="0" smtClean="0"/>
          </a:p>
          <a:p>
            <a:r>
              <a:rPr lang="en-US" baseline="0" dirty="0" smtClean="0"/>
              <a:t>Senior administration officials secretly facilitated sale of arms to Iran, which was subject of an arms embargo.</a:t>
            </a:r>
          </a:p>
          <a:p>
            <a:r>
              <a:rPr lang="en-US" baseline="0" dirty="0" smtClean="0"/>
              <a:t>Plan was that Israel would ship weapons to Iran then US resupply Israel and receive Israeli payment.  Iranian recipients promised to try to secure release.  A portion of the proceeds from the weapons sales were diverted to fund the Contras in Nicaragua.</a:t>
            </a:r>
          </a:p>
          <a:p>
            <a:r>
              <a:rPr lang="en-US" baseline="0" dirty="0" smtClean="0"/>
              <a:t>Scandal compounded with destruction or hiding of pertinent documents.</a:t>
            </a:r>
          </a:p>
          <a:p>
            <a:r>
              <a:rPr lang="en-US" baseline="0" dirty="0" smtClean="0"/>
              <a:t>2/1987 Tower Commission Report released.  3/1987 Articles of Impeachment against President introduced.  5-8/1987 Congressional hearings.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5F26-DF69-417D-A285-CBA4AB7EA6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84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5F26-DF69-417D-A285-CBA4AB7EA6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63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https://www.youtube.com/watch?v=xffOCZYX6F8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5F26-DF69-417D-A285-CBA4AB7EA6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11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https://www.youtube.com/watch?v=po0jY4WvCIc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5F26-DF69-417D-A285-CBA4AB7EA6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39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5F26-DF69-417D-A285-CBA4AB7EA6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00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have the real thing, you cannot have a new real thing.</a:t>
            </a:r>
          </a:p>
          <a:p>
            <a:r>
              <a:rPr lang="en-US" dirty="0" smtClean="0"/>
              <a:t>Biggest marketing blunder of all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5F26-DF69-417D-A285-CBA4AB7EA6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3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1EF3-624F-4DD7-859B-1A86908821AE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953C-3838-408A-B75E-CB50DD13C99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1EF3-624F-4DD7-859B-1A86908821AE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953C-3838-408A-B75E-CB50DD13C9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1EF3-624F-4DD7-859B-1A86908821AE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953C-3838-408A-B75E-CB50DD13C9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1EF3-624F-4DD7-859B-1A86908821AE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953C-3838-408A-B75E-CB50DD13C9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1EF3-624F-4DD7-859B-1A86908821AE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953C-3838-408A-B75E-CB50DD13C99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1EF3-624F-4DD7-859B-1A86908821AE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953C-3838-408A-B75E-CB50DD13C9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1EF3-624F-4DD7-859B-1A86908821AE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953C-3838-408A-B75E-CB50DD13C9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1EF3-624F-4DD7-859B-1A86908821AE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953C-3838-408A-B75E-CB50DD13C9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1EF3-624F-4DD7-859B-1A86908821AE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953C-3838-408A-B75E-CB50DD13C9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1EF3-624F-4DD7-859B-1A86908821AE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953C-3838-408A-B75E-CB50DD13C9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1EF3-624F-4DD7-859B-1A86908821AE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50953C-3838-408A-B75E-CB50DD13C9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071EF3-624F-4DD7-859B-1A86908821AE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50953C-3838-408A-B75E-CB50DD13C99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o0jY4WvCIc?ecver=2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vklRAGS0p4?ecver=2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TFsoElX-a0?ecver=2" TargetMode="Externa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ffOCZYX6F8?ecver=2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829761"/>
          </a:xfrm>
        </p:spPr>
        <p:txBody>
          <a:bodyPr>
            <a:normAutofit/>
          </a:bodyPr>
          <a:lstStyle/>
          <a:p>
            <a:r>
              <a:rPr lang="en-US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Perception</a:t>
            </a:r>
            <a:endParaRPr lang="en-US" sz="6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45851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Dedication</a:t>
            </a:r>
          </a:p>
          <a:p>
            <a:r>
              <a:rPr lang="en-US" dirty="0" smtClean="0"/>
              <a:t>Responsibility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Attitude</a:t>
            </a:r>
          </a:p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598439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0jY4WvCIc?ecver=2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987725"/>
            <a:ext cx="7721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57600"/>
          </a:xfrm>
        </p:spPr>
        <p:txBody>
          <a:bodyPr/>
          <a:lstStyle/>
          <a:p>
            <a:r>
              <a:rPr lang="en-US" dirty="0" smtClean="0"/>
              <a:t>1.8 billion Coca-Cola drinks consumed every day.</a:t>
            </a:r>
          </a:p>
          <a:p>
            <a:r>
              <a:rPr lang="en-US" dirty="0" smtClean="0"/>
              <a:t>World’s most recognized brand.</a:t>
            </a:r>
          </a:p>
          <a:p>
            <a:r>
              <a:rPr lang="en-US" dirty="0" smtClean="0"/>
              <a:t>Coke v. Pepsi</a:t>
            </a:r>
          </a:p>
          <a:p>
            <a:pPr lvl="1"/>
            <a:r>
              <a:rPr lang="en-US" dirty="0" smtClean="0"/>
              <a:t>1980s Coke’s market share remained the same, but Pepsi’s starting to growing.</a:t>
            </a:r>
          </a:p>
          <a:p>
            <a:pPr lvl="1"/>
            <a:r>
              <a:rPr lang="en-US" dirty="0" smtClean="0"/>
              <a:t>Pepsi was gaining more new customers.</a:t>
            </a:r>
          </a:p>
          <a:p>
            <a:pPr lvl="1"/>
            <a:r>
              <a:rPr lang="en-US" dirty="0" smtClean="0"/>
              <a:t>Perceiving the problem was taste, Coke started working on a new product.</a:t>
            </a:r>
          </a:p>
          <a:p>
            <a:endParaRPr lang="en-US" dirty="0"/>
          </a:p>
        </p:txBody>
      </p:sp>
      <p:pic>
        <p:nvPicPr>
          <p:cNvPr id="1028" name="Picture 4" descr=" Coca-Col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42862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2468880"/>
            <a:ext cx="8229600" cy="2331720"/>
          </a:xfrm>
        </p:spPr>
        <p:txBody>
          <a:bodyPr>
            <a:normAutofit lnSpcReduction="1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endParaRPr lang="en-US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dirty="0" smtClean="0"/>
              <a:t>April </a:t>
            </a:r>
            <a:r>
              <a:rPr lang="en-US" sz="2600" dirty="0"/>
              <a:t>23, 1985, Coke announced a product change</a:t>
            </a:r>
            <a:r>
              <a:rPr lang="en-US" sz="2600" dirty="0" smtClean="0"/>
              <a:t>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dirty="0" smtClean="0"/>
              <a:t>A few days later production of “old coke” stopped.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dirty="0" smtClean="0"/>
              <a:t>Sales of New Coke </a:t>
            </a:r>
            <a:r>
              <a:rPr lang="en-US" sz="2600" dirty="0" smtClean="0"/>
              <a:t>Low.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dirty="0" smtClean="0"/>
              <a:t>Public </a:t>
            </a:r>
            <a:r>
              <a:rPr lang="en-US" sz="2600" dirty="0" smtClean="0"/>
              <a:t>Outrage High.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2862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2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vklRAGS0p4?ecver=2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13716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94119"/>
            <a:ext cx="8229600" cy="3276600"/>
          </a:xfrm>
        </p:spPr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endParaRPr lang="en-US" sz="2600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dirty="0" smtClean="0"/>
              <a:t>July </a:t>
            </a:r>
            <a:r>
              <a:rPr lang="en-US" sz="2600" dirty="0"/>
              <a:t>11, 1985, Coke CEO </a:t>
            </a:r>
            <a:r>
              <a:rPr lang="en-US" sz="2600" dirty="0" smtClean="0"/>
              <a:t>Roberto </a:t>
            </a:r>
            <a:r>
              <a:rPr lang="en-US" sz="2600" dirty="0" err="1" smtClean="0"/>
              <a:t>Goizueta</a:t>
            </a:r>
            <a:r>
              <a:rPr lang="en-US" sz="2600" dirty="0" smtClean="0"/>
              <a:t> </a:t>
            </a:r>
            <a:r>
              <a:rPr lang="en-US" sz="2600" dirty="0"/>
              <a:t>stated at a press conference, “We have heard you.”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dirty="0"/>
              <a:t>When re-launched they dubbed the original </a:t>
            </a:r>
            <a:r>
              <a:rPr lang="en-US" sz="2600" dirty="0" smtClean="0"/>
              <a:t>“Classic Coke</a:t>
            </a:r>
            <a:r>
              <a:rPr lang="en-US" sz="2600" dirty="0"/>
              <a:t>” for the US market.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dirty="0"/>
              <a:t>Within months Coke had returned to its number one spot and New Coke had all but faded away.</a:t>
            </a: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61572"/>
            <a:ext cx="42862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7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Marketing is a battle of perceptions, not products.</a:t>
            </a:r>
          </a:p>
          <a:p>
            <a:r>
              <a:rPr lang="en-US" dirty="0" smtClean="0"/>
              <a:t>Don’t clone your rivals.</a:t>
            </a:r>
          </a:p>
          <a:p>
            <a:r>
              <a:rPr lang="en-US" dirty="0" smtClean="0"/>
              <a:t>Feel the love. </a:t>
            </a:r>
          </a:p>
          <a:p>
            <a:r>
              <a:rPr lang="en-US" dirty="0" smtClean="0"/>
              <a:t>Don’t be scared to reverse course.</a:t>
            </a:r>
          </a:p>
          <a:p>
            <a:r>
              <a:rPr lang="en-US" dirty="0" smtClean="0"/>
              <a:t>Do the </a:t>
            </a:r>
            <a:r>
              <a:rPr lang="en-US" u="sng" dirty="0" smtClean="0"/>
              <a:t>RIGHT</a:t>
            </a:r>
            <a:r>
              <a:rPr lang="en-US" dirty="0" smtClean="0"/>
              <a:t> market research.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en-US" sz="6400" i="1" dirty="0" smtClean="0"/>
              <a:t>“When written in Chinese, the word ‘crisis’ is composed of two characters.  One represents danger and the other represents opportunity.”</a:t>
            </a:r>
          </a:p>
          <a:p>
            <a:pPr marL="0" indent="0" algn="r">
              <a:buNone/>
            </a:pPr>
            <a:endParaRPr lang="en-US" sz="6400" i="1" dirty="0"/>
          </a:p>
          <a:p>
            <a:pPr marL="0" indent="0" algn="r">
              <a:buNone/>
            </a:pPr>
            <a:r>
              <a:rPr lang="en-US" sz="6400" i="1" dirty="0" smtClean="0"/>
              <a:t> </a:t>
            </a:r>
            <a:r>
              <a:rPr lang="en-US" sz="6400" i="1" dirty="0" smtClean="0">
                <a:sym typeface="Wingdings"/>
              </a:rPr>
              <a:t>  </a:t>
            </a:r>
            <a:r>
              <a:rPr lang="en-US" sz="6400" i="1" dirty="0" smtClean="0"/>
              <a:t>John F. Kennedy</a:t>
            </a:r>
            <a:endParaRPr lang="en-US" sz="6400" i="1" dirty="0"/>
          </a:p>
        </p:txBody>
      </p:sp>
    </p:spTree>
    <p:extLst>
      <p:ext uri="{BB962C8B-B14F-4D97-AF65-F5344CB8AC3E}">
        <p14:creationId xmlns:p14="http://schemas.microsoft.com/office/powerpoint/2010/main" val="25570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795962" cy="584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Sniper Shootings – Washington, 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October </a:t>
            </a:r>
            <a:r>
              <a:rPr lang="en-US" dirty="0" smtClean="0"/>
              <a:t>2002 – 23 </a:t>
            </a:r>
            <a:r>
              <a:rPr lang="en-US" dirty="0" smtClean="0"/>
              <a:t>days</a:t>
            </a:r>
            <a:endParaRPr lang="en-US" dirty="0" smtClean="0"/>
          </a:p>
          <a:p>
            <a:r>
              <a:rPr lang="en-US" dirty="0" smtClean="0"/>
              <a:t>Innocent people killed by a high-powered rifle mowing lawns, reading books on benches, pumping gas, vacuuming out their cars, running errands.</a:t>
            </a:r>
          </a:p>
          <a:p>
            <a:r>
              <a:rPr lang="en-US" dirty="0" smtClean="0"/>
              <a:t>No idea who </a:t>
            </a:r>
            <a:r>
              <a:rPr lang="en-US" dirty="0" smtClean="0"/>
              <a:t>or why people were being shot.</a:t>
            </a:r>
          </a:p>
          <a:p>
            <a:r>
              <a:rPr lang="en-US" dirty="0" smtClean="0"/>
              <a:t>Initially no clues.  Eventually a few </a:t>
            </a:r>
            <a:r>
              <a:rPr lang="en-US" dirty="0" smtClean="0"/>
              <a:t>clues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Montgomery </a:t>
            </a:r>
            <a:r>
              <a:rPr lang="en-US" dirty="0"/>
              <a:t>County, MD asked for federal assistance because it was a serial murder case.  </a:t>
            </a:r>
            <a:r>
              <a:rPr lang="en-US" dirty="0" smtClean="0"/>
              <a:t>US Department of Justice agreed.  Virtually </a:t>
            </a:r>
            <a:r>
              <a:rPr lang="en-US" dirty="0"/>
              <a:t>every federal, state and local agency assisted</a:t>
            </a:r>
            <a:r>
              <a:rPr lang="en-US" dirty="0" smtClean="0"/>
              <a:t>.</a:t>
            </a:r>
          </a:p>
          <a:p>
            <a:r>
              <a:rPr lang="en-US" dirty="0"/>
              <a:t>Worst murder spree </a:t>
            </a:r>
            <a:r>
              <a:rPr lang="en-US" dirty="0" smtClean="0"/>
              <a:t>in US history.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October 2 – James Martin, 55, killed in a parking lot</a:t>
            </a:r>
          </a:p>
          <a:p>
            <a:r>
              <a:rPr lang="en-US" dirty="0" smtClean="0"/>
              <a:t>October 3 – James Buchanan, 39, killed mowing lawn</a:t>
            </a:r>
          </a:p>
          <a:p>
            <a:r>
              <a:rPr lang="en-US" dirty="0" smtClean="0"/>
              <a:t>October 3 – </a:t>
            </a:r>
            <a:r>
              <a:rPr lang="en-US" dirty="0" err="1" smtClean="0"/>
              <a:t>Premkumar</a:t>
            </a:r>
            <a:r>
              <a:rPr lang="en-US" dirty="0" smtClean="0"/>
              <a:t> </a:t>
            </a:r>
            <a:r>
              <a:rPr lang="en-US" dirty="0" err="1" smtClean="0"/>
              <a:t>Walekar</a:t>
            </a:r>
            <a:r>
              <a:rPr lang="en-US" dirty="0" smtClean="0"/>
              <a:t>, 54, killed pumping gas</a:t>
            </a:r>
          </a:p>
          <a:p>
            <a:r>
              <a:rPr lang="en-US" dirty="0" smtClean="0"/>
              <a:t>October 3 – Sarah Ramos, 34, killed at a post office</a:t>
            </a:r>
          </a:p>
          <a:p>
            <a:r>
              <a:rPr lang="en-US" dirty="0" smtClean="0"/>
              <a:t>October 3 – Lori Ann Lewis-Rivera, 25, killed vacuuming her car</a:t>
            </a:r>
          </a:p>
          <a:p>
            <a:r>
              <a:rPr lang="en-US" dirty="0" smtClean="0"/>
              <a:t>October 3 – Pascal </a:t>
            </a:r>
            <a:r>
              <a:rPr lang="en-US" dirty="0" err="1" smtClean="0"/>
              <a:t>Charlot</a:t>
            </a:r>
            <a:r>
              <a:rPr lang="en-US" dirty="0" smtClean="0"/>
              <a:t>, 72, killed walking down the street</a:t>
            </a:r>
          </a:p>
          <a:p>
            <a:r>
              <a:rPr lang="en-US" dirty="0" smtClean="0"/>
              <a:t>October 4 – Caroline </a:t>
            </a:r>
            <a:r>
              <a:rPr lang="en-US" dirty="0" err="1" smtClean="0"/>
              <a:t>Seawell</a:t>
            </a:r>
            <a:r>
              <a:rPr lang="en-US" dirty="0" smtClean="0"/>
              <a:t>, 43, shot in parking lot</a:t>
            </a:r>
          </a:p>
          <a:p>
            <a:r>
              <a:rPr lang="en-US" dirty="0" smtClean="0"/>
              <a:t>October 7 – Iran Brown, 13, shot outside school</a:t>
            </a:r>
          </a:p>
          <a:p>
            <a:r>
              <a:rPr lang="en-US" dirty="0" smtClean="0"/>
              <a:t>October 9 – Dean Harold Myers, 53, killed while pumping gas</a:t>
            </a:r>
          </a:p>
          <a:p>
            <a:r>
              <a:rPr lang="en-US" dirty="0" smtClean="0"/>
              <a:t>October 11 – Kenneth Bridges, 53, killed pumping gas</a:t>
            </a:r>
          </a:p>
          <a:p>
            <a:r>
              <a:rPr lang="en-US" dirty="0" smtClean="0"/>
              <a:t>October 14 – Linda Franklin, 47, killed in parking lot</a:t>
            </a:r>
          </a:p>
          <a:p>
            <a:r>
              <a:rPr lang="en-US" dirty="0" smtClean="0"/>
              <a:t>October 22 – Conrad Johnson, 35, killed on steps of commuter bus</a:t>
            </a:r>
          </a:p>
          <a:p>
            <a:r>
              <a:rPr lang="en-US" dirty="0" smtClean="0"/>
              <a:t>October 24 – John </a:t>
            </a:r>
            <a:r>
              <a:rPr lang="en-US" dirty="0" err="1" smtClean="0"/>
              <a:t>Muhammed</a:t>
            </a:r>
            <a:r>
              <a:rPr lang="en-US" dirty="0" smtClean="0"/>
              <a:t> and Lee Boyd </a:t>
            </a:r>
            <a:r>
              <a:rPr lang="en-US" dirty="0" err="1" smtClean="0"/>
              <a:t>Malvo</a:t>
            </a:r>
            <a:r>
              <a:rPr lang="en-US" dirty="0" smtClean="0"/>
              <a:t> arrested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400" i="1" dirty="0" smtClean="0"/>
              <a:t>“It’s not what you look at that matters, it’s what you see.”</a:t>
            </a:r>
          </a:p>
          <a:p>
            <a:pPr marL="0" indent="0" algn="r">
              <a:buNone/>
            </a:pPr>
            <a:endParaRPr lang="en-US" sz="4400" i="1" dirty="0" smtClean="0"/>
          </a:p>
          <a:p>
            <a:pPr marL="0" indent="0" algn="r">
              <a:buNone/>
            </a:pPr>
            <a:r>
              <a:rPr lang="en-US" sz="4400" i="1" dirty="0" smtClean="0">
                <a:sym typeface="Wingdings"/>
              </a:rPr>
              <a:t>  </a:t>
            </a:r>
            <a:r>
              <a:rPr lang="en-US" sz="4400" i="1" dirty="0" smtClean="0"/>
              <a:t>Henry David Thoreau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3843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Reaction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Genuine fear</a:t>
            </a:r>
          </a:p>
          <a:p>
            <a:r>
              <a:rPr lang="en-US" dirty="0" smtClean="0"/>
              <a:t>Media told the public not </a:t>
            </a:r>
            <a:r>
              <a:rPr lang="en-US" dirty="0" smtClean="0"/>
              <a:t>to walk in a straight line</a:t>
            </a:r>
          </a:p>
          <a:p>
            <a:r>
              <a:rPr lang="en-US" dirty="0" smtClean="0"/>
              <a:t>Media told the public </a:t>
            </a:r>
            <a:r>
              <a:rPr lang="en-US" dirty="0" smtClean="0"/>
              <a:t>not </a:t>
            </a:r>
            <a:r>
              <a:rPr lang="en-US" dirty="0" smtClean="0"/>
              <a:t>to stand near </a:t>
            </a:r>
            <a:r>
              <a:rPr lang="en-US" dirty="0" smtClean="0"/>
              <a:t>their car </a:t>
            </a:r>
            <a:r>
              <a:rPr lang="en-US" dirty="0" smtClean="0"/>
              <a:t>when pumping gas</a:t>
            </a:r>
          </a:p>
          <a:p>
            <a:r>
              <a:rPr lang="en-US" dirty="0" smtClean="0"/>
              <a:t>Anyone, anywhere was a target</a:t>
            </a:r>
          </a:p>
          <a:p>
            <a:r>
              <a:rPr lang="en-US" dirty="0" smtClean="0"/>
              <a:t>Dragnets </a:t>
            </a:r>
            <a:r>
              <a:rPr lang="en-US" dirty="0" smtClean="0"/>
              <a:t>were implemented immediately after shootings</a:t>
            </a:r>
            <a:endParaRPr lang="en-US" dirty="0" smtClean="0"/>
          </a:p>
          <a:p>
            <a:r>
              <a:rPr lang="en-US" dirty="0" smtClean="0"/>
              <a:t>Disrupted </a:t>
            </a:r>
            <a:r>
              <a:rPr lang="en-US" dirty="0" smtClean="0"/>
              <a:t>safety</a:t>
            </a:r>
          </a:p>
          <a:p>
            <a:r>
              <a:rPr lang="en-US" dirty="0" smtClean="0"/>
              <a:t>Disrupted </a:t>
            </a:r>
            <a:r>
              <a:rPr lang="en-US" dirty="0" smtClean="0"/>
              <a:t>routines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Story went from local to national to international in 24 hours.  </a:t>
            </a:r>
            <a:r>
              <a:rPr lang="en-US" dirty="0" smtClean="0"/>
              <a:t>Be ready.</a:t>
            </a:r>
            <a:endParaRPr lang="en-US" dirty="0"/>
          </a:p>
          <a:p>
            <a:r>
              <a:rPr lang="en-US" dirty="0" smtClean="0"/>
              <a:t>Ensure everyone </a:t>
            </a:r>
            <a:r>
              <a:rPr lang="en-US" dirty="0" smtClean="0"/>
              <a:t>(inside </a:t>
            </a:r>
            <a:r>
              <a:rPr lang="en-US" dirty="0" smtClean="0"/>
              <a:t>and outside your </a:t>
            </a:r>
            <a:r>
              <a:rPr lang="en-US" dirty="0" smtClean="0"/>
              <a:t>entity) </a:t>
            </a:r>
            <a:r>
              <a:rPr lang="en-US" dirty="0" smtClean="0"/>
              <a:t>knows you are in this together.</a:t>
            </a:r>
          </a:p>
          <a:p>
            <a:r>
              <a:rPr lang="en-US" dirty="0" smtClean="0"/>
              <a:t>No blueprint.</a:t>
            </a:r>
          </a:p>
          <a:p>
            <a:r>
              <a:rPr lang="en-US" dirty="0" smtClean="0"/>
              <a:t>Strain on physical, financial, jurisdictional, mental and psychological resources</a:t>
            </a:r>
            <a:r>
              <a:rPr lang="en-US" dirty="0" smtClean="0"/>
              <a:t>.</a:t>
            </a:r>
          </a:p>
          <a:p>
            <a:r>
              <a:rPr lang="en-US" dirty="0"/>
              <a:t>Constant flow of information.</a:t>
            </a:r>
          </a:p>
          <a:p>
            <a:r>
              <a:rPr lang="en-US" dirty="0"/>
              <a:t>People were empowered to make decisions.</a:t>
            </a:r>
          </a:p>
          <a:p>
            <a:r>
              <a:rPr lang="en-US" dirty="0"/>
              <a:t>Recognition that mistakes will be made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00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400" i="1" dirty="0" smtClean="0"/>
              <a:t>“The best revenge is </a:t>
            </a:r>
          </a:p>
          <a:p>
            <a:pPr marL="0" indent="0" algn="r">
              <a:buNone/>
            </a:pPr>
            <a:r>
              <a:rPr lang="en-US" sz="4400" i="1" dirty="0" smtClean="0"/>
              <a:t>massive success.”</a:t>
            </a:r>
          </a:p>
          <a:p>
            <a:pPr marL="0" indent="0" algn="r">
              <a:buNone/>
            </a:pPr>
            <a:endParaRPr lang="en-US" sz="4400" i="1" dirty="0" smtClean="0"/>
          </a:p>
          <a:p>
            <a:pPr marL="0" indent="0" algn="r">
              <a:buNone/>
            </a:pPr>
            <a:endParaRPr lang="en-US" sz="4400" i="1" dirty="0"/>
          </a:p>
          <a:p>
            <a:pPr marL="0" indent="0" algn="r">
              <a:buNone/>
            </a:pPr>
            <a:r>
              <a:rPr lang="en-US" sz="4400" i="1" dirty="0" smtClean="0"/>
              <a:t> </a:t>
            </a:r>
            <a:r>
              <a:rPr lang="en-US" sz="4400" i="1" dirty="0"/>
              <a:t> </a:t>
            </a:r>
            <a:r>
              <a:rPr lang="en-US" sz="4400" i="1" dirty="0">
                <a:sym typeface="Wingdings"/>
              </a:rPr>
              <a:t> </a:t>
            </a:r>
            <a:r>
              <a:rPr lang="en-US" sz="4400" i="1" dirty="0" smtClean="0">
                <a:sym typeface="Wingdings"/>
              </a:rPr>
              <a:t> </a:t>
            </a:r>
            <a:r>
              <a:rPr lang="en-US" sz="4400" i="1" dirty="0" smtClean="0"/>
              <a:t>Frank Sinatra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5226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Starbucks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1987</a:t>
            </a:r>
            <a:r>
              <a:rPr lang="en-US" dirty="0"/>
              <a:t>:</a:t>
            </a:r>
            <a:r>
              <a:rPr lang="en-US" dirty="0" smtClean="0"/>
              <a:t> fewer than 100 employees.</a:t>
            </a:r>
          </a:p>
          <a:p>
            <a:r>
              <a:rPr lang="en-US" dirty="0" smtClean="0"/>
              <a:t>2016:  238,000 employees.</a:t>
            </a:r>
          </a:p>
          <a:p>
            <a:r>
              <a:rPr lang="en-US" dirty="0" smtClean="0"/>
              <a:t>Employee turnover rate:  Less than ½ industry average.</a:t>
            </a:r>
          </a:p>
          <a:p>
            <a:r>
              <a:rPr lang="en-US" dirty="0" smtClean="0"/>
              <a:t>Average sale:  Under $5.</a:t>
            </a:r>
          </a:p>
          <a:p>
            <a:r>
              <a:rPr lang="en-US" dirty="0" smtClean="0"/>
              <a:t>Customer Frequency:  On average, 18 times per month</a:t>
            </a:r>
          </a:p>
          <a:p>
            <a:r>
              <a:rPr lang="en-US" dirty="0" smtClean="0"/>
              <a:t>For years, Starbucks spent more on training employees than advertising.</a:t>
            </a:r>
          </a:p>
          <a:p>
            <a:r>
              <a:rPr lang="en-US" dirty="0" smtClean="0"/>
              <a:t>Adds 2 new stores on a daily basis since 1987.</a:t>
            </a:r>
          </a:p>
          <a:p>
            <a:r>
              <a:rPr lang="en-US" dirty="0" smtClean="0"/>
              <a:t>2015:  Worth $5.82 billion.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60" y="685800"/>
            <a:ext cx="1905000" cy="222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38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Starbucks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great coffee - romance of coffee.</a:t>
            </a:r>
          </a:p>
          <a:p>
            <a:r>
              <a:rPr lang="en-US" dirty="0" smtClean="0"/>
              <a:t>“Affordable luxury.”</a:t>
            </a:r>
          </a:p>
          <a:p>
            <a:r>
              <a:rPr lang="en-US" dirty="0" smtClean="0"/>
              <a:t>Under-promise and over-deliver.</a:t>
            </a:r>
          </a:p>
          <a:p>
            <a:r>
              <a:rPr lang="en-US" dirty="0" smtClean="0"/>
              <a:t>Word of mouth is far more powerful than advertising.</a:t>
            </a:r>
          </a:p>
          <a:p>
            <a:r>
              <a:rPr lang="en-US" dirty="0" smtClean="0"/>
              <a:t>Nothing can stay the same forever.</a:t>
            </a:r>
          </a:p>
          <a:p>
            <a:r>
              <a:rPr lang="en-US" dirty="0" smtClean="0"/>
              <a:t>Authenticity is what makes a brand last.</a:t>
            </a:r>
          </a:p>
          <a:p>
            <a:r>
              <a:rPr lang="en-US" dirty="0" smtClean="0"/>
              <a:t>Americans hungry for a community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3429001" cy="155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0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400" i="1" dirty="0" smtClean="0">
                <a:latin typeface="Constantia" panose="02030602050306030303" pitchFamily="18" charset="0"/>
              </a:rPr>
              <a:t>“By trying on other people’s clothes we find out </a:t>
            </a:r>
          </a:p>
          <a:p>
            <a:pPr marL="0" indent="0" algn="r">
              <a:buNone/>
            </a:pPr>
            <a:r>
              <a:rPr lang="en-US" sz="4400" i="1" dirty="0" smtClean="0">
                <a:latin typeface="Constantia" panose="02030602050306030303" pitchFamily="18" charset="0"/>
              </a:rPr>
              <a:t>what size we are.”</a:t>
            </a:r>
          </a:p>
          <a:p>
            <a:pPr marL="0" indent="0" algn="r">
              <a:buNone/>
            </a:pPr>
            <a:endParaRPr lang="en-US" sz="4400" i="1" dirty="0" smtClean="0">
              <a:latin typeface="Constantia" panose="02030602050306030303" pitchFamily="18" charset="0"/>
            </a:endParaRPr>
          </a:p>
          <a:p>
            <a:pPr marL="0" indent="0" algn="r">
              <a:buNone/>
            </a:pPr>
            <a:r>
              <a:rPr lang="en-US" sz="4400" i="1" dirty="0" smtClean="0">
                <a:latin typeface="Constantia" panose="02030602050306030303" pitchFamily="18" charset="0"/>
                <a:sym typeface="Wingdings"/>
              </a:rPr>
              <a:t>  </a:t>
            </a:r>
            <a:r>
              <a:rPr lang="en-US" sz="4400" i="1" dirty="0" smtClean="0">
                <a:latin typeface="Constantia" panose="02030602050306030303" pitchFamily="18" charset="0"/>
              </a:rPr>
              <a:t>John Lennon</a:t>
            </a:r>
            <a:endParaRPr lang="en-US" sz="4400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Generations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49382846"/>
              </p:ext>
            </p:extLst>
          </p:nvPr>
        </p:nvGraphicFramePr>
        <p:xfrm>
          <a:off x="320040" y="1371600"/>
          <a:ext cx="859536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94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1468" y="304800"/>
            <a:ext cx="763758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Silent Generation/Traditionalists</a:t>
            </a:r>
            <a:endParaRPr lang="en-US" dirty="0"/>
          </a:p>
        </p:txBody>
      </p:sp>
      <p:pic>
        <p:nvPicPr>
          <p:cNvPr id="1026" name="Picture 2" descr="Image result for roaring 20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497980"/>
            <a:ext cx="3962401" cy="292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eat depre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61" y="1780443"/>
            <a:ext cx="4026877" cy="3020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orld war 2 ny times front p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9"/>
          <a:stretch/>
        </p:blipFill>
        <p:spPr bwMode="auto">
          <a:xfrm>
            <a:off x="2209800" y="3335215"/>
            <a:ext cx="4267199" cy="337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47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Silent Generation/Traditionalists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Influenced by:  Great Depression, Roaring 20s, WW1, WW2, Korean War, GI Bill</a:t>
            </a:r>
          </a:p>
          <a:p>
            <a:r>
              <a:rPr lang="en-US" dirty="0" smtClean="0"/>
              <a:t>Comparatively small because of financial insecurity of the 1930s and the war in the 1940s.</a:t>
            </a:r>
          </a:p>
          <a:p>
            <a:r>
              <a:rPr lang="en-US" dirty="0" smtClean="0"/>
              <a:t>Families had fewer children.</a:t>
            </a:r>
          </a:p>
          <a:p>
            <a:r>
              <a:rPr lang="en-US" dirty="0" smtClean="0"/>
              <a:t>Married and had children younger, on average, than any other generation in history.</a:t>
            </a:r>
          </a:p>
          <a:p>
            <a:r>
              <a:rPr lang="en-US" dirty="0" smtClean="0"/>
              <a:t>McCarthy Era – people felt it was dangerous to speak out</a:t>
            </a:r>
          </a:p>
          <a:p>
            <a:r>
              <a:rPr lang="en-US" dirty="0" smtClean="0"/>
              <a:t>Roughly 55 million adults today.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Silent Generation/Traditionalists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Focused on careers not activism.</a:t>
            </a:r>
          </a:p>
          <a:p>
            <a:r>
              <a:rPr lang="en-US" dirty="0" smtClean="0"/>
              <a:t>Rarely talked about “changing the system,” rather “worked in the system.”</a:t>
            </a:r>
          </a:p>
          <a:p>
            <a:r>
              <a:rPr lang="en-US" dirty="0" smtClean="0"/>
              <a:t>Children expected to be seen, not heard.</a:t>
            </a:r>
          </a:p>
          <a:p>
            <a:r>
              <a:rPr lang="en-US" dirty="0" smtClean="0"/>
              <a:t>Believed you earn your way through hard work.</a:t>
            </a:r>
          </a:p>
          <a:p>
            <a:r>
              <a:rPr lang="en-US" dirty="0" smtClean="0"/>
              <a:t>Loyal to country and employers.</a:t>
            </a:r>
          </a:p>
          <a:p>
            <a:r>
              <a:rPr lang="en-US" dirty="0" smtClean="0"/>
              <a:t>Only generation never to occupy the White House.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XTFsoElX-a0?ecver=2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1219200"/>
            <a:ext cx="826346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Silent </a:t>
            </a:r>
            <a:r>
              <a:rPr lang="en-US" dirty="0" smtClean="0"/>
              <a:t>Generation Work Habits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stayed with the same employer their entire life.</a:t>
            </a:r>
          </a:p>
          <a:p>
            <a:r>
              <a:rPr lang="en-US" dirty="0" smtClean="0"/>
              <a:t>Less likely to change jobs to advance career, but expected the same loyalty in return.</a:t>
            </a:r>
          </a:p>
          <a:p>
            <a:r>
              <a:rPr lang="en-US" dirty="0" smtClean="0"/>
              <a:t>Good team players, respect authority.</a:t>
            </a:r>
          </a:p>
          <a:p>
            <a:r>
              <a:rPr lang="en-US" dirty="0" smtClean="0"/>
              <a:t>Like to feel needed.</a:t>
            </a:r>
          </a:p>
          <a:p>
            <a:r>
              <a:rPr lang="en-US" dirty="0" smtClean="0"/>
              <a:t>Less technologically adept, but great interpersonal skills.</a:t>
            </a:r>
          </a:p>
          <a:p>
            <a:r>
              <a:rPr lang="en-US" dirty="0" smtClean="0"/>
              <a:t>Work ethic and reliability very important.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Boomers</a:t>
            </a:r>
          </a:p>
        </p:txBody>
      </p:sp>
      <p:pic>
        <p:nvPicPr>
          <p:cNvPr id="2050" name="Picture 2" descr="Image result for beat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981200"/>
            <a:ext cx="4419600" cy="2089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aterg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69" y="1981200"/>
            <a:ext cx="4267200" cy="2089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vietnam w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88" y="4070609"/>
            <a:ext cx="3478824" cy="2263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25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Boomers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Increased birth rates following WW2</a:t>
            </a:r>
          </a:p>
          <a:p>
            <a:r>
              <a:rPr lang="en-US" dirty="0" smtClean="0"/>
              <a:t>Influenced by the Beatles, Woodstock, TV, Vietnam, Watergate, Protests, Cold War/Russia, Space Travel, Drugs, Rock &amp; Roll</a:t>
            </a:r>
          </a:p>
          <a:p>
            <a:r>
              <a:rPr lang="en-US" dirty="0" smtClean="0"/>
              <a:t>Many grew up in time of widespread government subsidies in postwar housing, education</a:t>
            </a:r>
          </a:p>
          <a:p>
            <a:r>
              <a:rPr lang="en-US" dirty="0" smtClean="0"/>
              <a:t>Active and physically fit</a:t>
            </a:r>
          </a:p>
          <a:p>
            <a:r>
              <a:rPr lang="en-US" dirty="0" smtClean="0"/>
              <a:t>Tend to think of themselves as a special generation</a:t>
            </a:r>
          </a:p>
          <a:p>
            <a:r>
              <a:rPr lang="en-US" dirty="0" smtClean="0"/>
              <a:t>About 76  million adults.</a:t>
            </a:r>
          </a:p>
        </p:txBody>
      </p:sp>
    </p:spTree>
    <p:extLst>
      <p:ext uri="{BB962C8B-B14F-4D97-AF65-F5344CB8AC3E}">
        <p14:creationId xmlns:p14="http://schemas.microsoft.com/office/powerpoint/2010/main" val="27755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Boomers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Grew up during time of dramatic social change.</a:t>
            </a:r>
          </a:p>
          <a:p>
            <a:r>
              <a:rPr lang="en-US" dirty="0" smtClean="0"/>
              <a:t>Believe they can change the world.</a:t>
            </a:r>
          </a:p>
          <a:p>
            <a:r>
              <a:rPr lang="en-US" dirty="0" smtClean="0"/>
              <a:t>Confident, self-reliant and independent.</a:t>
            </a:r>
          </a:p>
          <a:p>
            <a:r>
              <a:rPr lang="en-US" dirty="0" smtClean="0"/>
              <a:t>Bill Clinton, George W. Bush, Donald Trump and Hillary Clinton all Baby Boomers.</a:t>
            </a:r>
          </a:p>
          <a:p>
            <a:r>
              <a:rPr lang="en-US" dirty="0" smtClean="0"/>
              <a:t>Aging US workforce – by 2020 projected 25% baby boomers over age 55.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Boomer Work Habits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Workaholic generation.</a:t>
            </a:r>
          </a:p>
          <a:p>
            <a:r>
              <a:rPr lang="en-US" dirty="0" smtClean="0"/>
              <a:t>Equate work and position with self-worth.</a:t>
            </a:r>
          </a:p>
          <a:p>
            <a:r>
              <a:rPr lang="en-US" dirty="0" smtClean="0"/>
              <a:t>Competitive.</a:t>
            </a:r>
          </a:p>
          <a:p>
            <a:r>
              <a:rPr lang="en-US" dirty="0" smtClean="0"/>
              <a:t>Goal-oriented.</a:t>
            </a:r>
          </a:p>
          <a:p>
            <a:r>
              <a:rPr lang="en-US" dirty="0" smtClean="0"/>
              <a:t>Highly-educated.</a:t>
            </a:r>
          </a:p>
          <a:p>
            <a:r>
              <a:rPr lang="en-US" dirty="0" smtClean="0"/>
              <a:t>Very adaptable to diverse experiences.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254137"/>
            <a:ext cx="2971800" cy="1143000"/>
          </a:xfrm>
        </p:spPr>
        <p:txBody>
          <a:bodyPr/>
          <a:lstStyle/>
          <a:p>
            <a:r>
              <a:rPr lang="en-US" dirty="0" smtClean="0"/>
              <a:t>Gen X</a:t>
            </a:r>
            <a:endParaRPr lang="en-US" dirty="0"/>
          </a:p>
        </p:txBody>
      </p:sp>
      <p:pic>
        <p:nvPicPr>
          <p:cNvPr id="3074" name="Picture 2" descr="Image result for sesame str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4543425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first 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9600"/>
            <a:ext cx="384810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y2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2653812"/>
            <a:ext cx="285750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6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Influenced by Sesame Street, MTV, Game Boy, PC, Energy Crisis, Y2K.</a:t>
            </a:r>
          </a:p>
          <a:p>
            <a:r>
              <a:rPr lang="en-US" dirty="0" smtClean="0"/>
              <a:t>More ethnically diverse and better educated than Baby Boomers.</a:t>
            </a:r>
          </a:p>
          <a:p>
            <a:r>
              <a:rPr lang="en-US" dirty="0" smtClean="0"/>
              <a:t>Came of age in two income families, rising divorce rates and faltering economy.</a:t>
            </a:r>
          </a:p>
          <a:p>
            <a:r>
              <a:rPr lang="en-US" dirty="0" smtClean="0"/>
              <a:t>Most children “latchkey kids” as most parents worked and home childcare options not readily available.</a:t>
            </a:r>
          </a:p>
          <a:p>
            <a:r>
              <a:rPr lang="en-US" dirty="0" smtClean="0"/>
              <a:t>65.8 million in the workforce.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 X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 shift from manufacturing economy to service economy.</a:t>
            </a:r>
          </a:p>
          <a:p>
            <a:r>
              <a:rPr lang="en-US" dirty="0" smtClean="0"/>
              <a:t>First generation to grow up with computers.</a:t>
            </a:r>
          </a:p>
          <a:p>
            <a:r>
              <a:rPr lang="en-US" dirty="0" smtClean="0"/>
              <a:t>More willing to change jobs to get ahead thanks to the layoffs of the 1980s their parents endured.</a:t>
            </a:r>
          </a:p>
          <a:p>
            <a:r>
              <a:rPr lang="en-US" dirty="0" smtClean="0"/>
              <a:t>Barack Obama only Gen X to occupy the White House.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 X Work Habits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Value freedom and responsibility in the work place.</a:t>
            </a:r>
          </a:p>
          <a:p>
            <a:r>
              <a:rPr lang="en-US" dirty="0" smtClean="0"/>
              <a:t>Casual distain for authority and structured work hours.</a:t>
            </a:r>
          </a:p>
          <a:p>
            <a:r>
              <a:rPr lang="en-US" dirty="0" smtClean="0"/>
              <a:t>Dislike being micromanaged.</a:t>
            </a:r>
          </a:p>
          <a:p>
            <a:r>
              <a:rPr lang="en-US" dirty="0" smtClean="0"/>
              <a:t>Embrace hands-off management.</a:t>
            </a:r>
          </a:p>
          <a:p>
            <a:r>
              <a:rPr lang="en-US" dirty="0" smtClean="0"/>
              <a:t>Ambitious and eager to learn new skills.</a:t>
            </a:r>
          </a:p>
          <a:p>
            <a:r>
              <a:rPr lang="en-US" dirty="0" smtClean="0"/>
              <a:t>Work to live rather than live to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120" y="5547946"/>
            <a:ext cx="2855880" cy="1143000"/>
          </a:xfrm>
        </p:spPr>
        <p:txBody>
          <a:bodyPr/>
          <a:lstStyle/>
          <a:p>
            <a:r>
              <a:rPr lang="en-US" sz="4800" dirty="0"/>
              <a:t>Millennials</a:t>
            </a:r>
            <a:r>
              <a:rPr lang="en-US" dirty="0"/>
              <a:t>	</a:t>
            </a:r>
          </a:p>
        </p:txBody>
      </p:sp>
      <p:pic>
        <p:nvPicPr>
          <p:cNvPr id="4098" name="Picture 2" descr="Image result for ground zero george bu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0"/>
          <a:stretch/>
        </p:blipFill>
        <p:spPr bwMode="auto">
          <a:xfrm>
            <a:off x="228601" y="1371600"/>
            <a:ext cx="3727938" cy="2798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hurricane katr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62" y="674545"/>
            <a:ext cx="4876800" cy="2731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ocial m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68" y="3124200"/>
            <a:ext cx="5322060" cy="2995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79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118" y="1935163"/>
            <a:ext cx="5901764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/>
          <a:lstStyle/>
          <a:p>
            <a:r>
              <a:rPr lang="en-US" dirty="0" smtClean="0"/>
              <a:t>Iran Hostage 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Motivated by school shootings, terrorist attacks, 9/11, AIDS, expanded technology, natural disasters, diversity</a:t>
            </a:r>
          </a:p>
          <a:p>
            <a:r>
              <a:rPr lang="en-US" dirty="0" smtClean="0"/>
              <a:t>More diverse than previous generations.</a:t>
            </a:r>
          </a:p>
          <a:p>
            <a:r>
              <a:rPr lang="en-US" dirty="0" smtClean="0"/>
              <a:t>Shared experiences – access over ownership.</a:t>
            </a:r>
          </a:p>
          <a:p>
            <a:r>
              <a:rPr lang="en-US" dirty="0" smtClean="0"/>
              <a:t>Most health, social, economic and environmentally conscious generation.</a:t>
            </a:r>
          </a:p>
          <a:p>
            <a:r>
              <a:rPr lang="en-US" dirty="0" smtClean="0"/>
              <a:t>First generation with schedules as children.</a:t>
            </a:r>
          </a:p>
          <a:p>
            <a:r>
              <a:rPr lang="en-US" dirty="0" smtClean="0"/>
              <a:t>Feel obligated to make the world a better place and believe they can.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Millennials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Hope to be the next great generation and turn around the wrong they see today</a:t>
            </a:r>
          </a:p>
          <a:p>
            <a:r>
              <a:rPr lang="en-US" dirty="0" smtClean="0"/>
              <a:t>Grew up more sheltered than any other generation as parents strived to protect them from the evils of the world.</a:t>
            </a:r>
          </a:p>
          <a:p>
            <a:r>
              <a:rPr lang="en-US" dirty="0" smtClean="0"/>
              <a:t>2015 – largest share of the workforce – one quarter of the population.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Millennial Work Habits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Collaborative</a:t>
            </a:r>
          </a:p>
          <a:p>
            <a:r>
              <a:rPr lang="en-US" dirty="0" smtClean="0"/>
              <a:t>Very educated</a:t>
            </a:r>
          </a:p>
          <a:p>
            <a:r>
              <a:rPr lang="en-US" dirty="0" smtClean="0"/>
              <a:t>Pressured to succeed and advance</a:t>
            </a:r>
          </a:p>
          <a:p>
            <a:r>
              <a:rPr lang="en-US" dirty="0" smtClean="0"/>
              <a:t>Starting a company, even if it fails, teaches you more than sitting in a cubicle for 10 years</a:t>
            </a:r>
          </a:p>
          <a:p>
            <a:r>
              <a:rPr lang="en-US" dirty="0" smtClean="0"/>
              <a:t>Want quick results and want to move on</a:t>
            </a:r>
          </a:p>
          <a:p>
            <a:r>
              <a:rPr lang="en-US" dirty="0" smtClean="0"/>
              <a:t>Impatient</a:t>
            </a:r>
          </a:p>
          <a:p>
            <a:r>
              <a:rPr lang="en-US" dirty="0" smtClean="0"/>
              <a:t>Multi-</a:t>
            </a:r>
            <a:r>
              <a:rPr lang="en-US" dirty="0" err="1" smtClean="0"/>
              <a:t>taskers</a:t>
            </a:r>
            <a:endParaRPr lang="en-US" dirty="0" smtClean="0"/>
          </a:p>
          <a:p>
            <a:r>
              <a:rPr lang="en-US" dirty="0" smtClean="0"/>
              <a:t>Work for adventures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764017"/>
              </p:ext>
            </p:extLst>
          </p:nvPr>
        </p:nvGraphicFramePr>
        <p:xfrm>
          <a:off x="457200" y="1219200"/>
          <a:ext cx="8229600" cy="4697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554480"/>
                <a:gridCol w="1600200"/>
                <a:gridCol w="1752600"/>
                <a:gridCol w="1676400"/>
              </a:tblGrid>
              <a:tr h="23305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Trait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Silent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Bab</a:t>
                      </a:r>
                      <a:r>
                        <a:rPr lang="en-US" b="1" baseline="0" dirty="0" smtClean="0"/>
                        <a:t> y Boomer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Gen 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Millennial</a:t>
                      </a:r>
                      <a:endParaRPr lang="en-US" b="1" dirty="0"/>
                    </a:p>
                  </a:txBody>
                  <a:tcPr/>
                </a:tc>
              </a:tr>
              <a:tr h="44405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Motivator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off</a:t>
                      </a:r>
                      <a:endParaRPr lang="en-US" dirty="0"/>
                    </a:p>
                  </a:txBody>
                  <a:tcPr/>
                </a:tc>
              </a:tr>
              <a:tr h="76645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Value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Family/</a:t>
                      </a:r>
                    </a:p>
                    <a:p>
                      <a:r>
                        <a:rPr lang="en-US" dirty="0" smtClean="0"/>
                        <a:t>Community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Individuality</a:t>
                      </a:r>
                      <a:endParaRPr lang="en-US" dirty="0"/>
                    </a:p>
                  </a:txBody>
                  <a:tcPr/>
                </a:tc>
              </a:tr>
              <a:tr h="208036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Work-Life Balance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 hard to maintain job security.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Hesitant to take time off for fear of losing place in work</a:t>
                      </a:r>
                      <a:r>
                        <a:rPr lang="en-US" smtClean="0"/>
                        <a:t>.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Better</a:t>
                      </a:r>
                      <a:r>
                        <a:rPr lang="en-US" baseline="0" dirty="0" smtClean="0"/>
                        <a:t> balance between work and family than parents.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Want balance</a:t>
                      </a:r>
                      <a:r>
                        <a:rPr lang="en-US" baseline="0" dirty="0" smtClean="0"/>
                        <a:t> to include work, life, community involvement and self-development.</a:t>
                      </a:r>
                      <a:endParaRPr lang="en-US" dirty="0"/>
                    </a:p>
                  </a:txBody>
                  <a:tcPr/>
                </a:tc>
              </a:tr>
              <a:tr h="76645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View of Authority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Respectful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Impressed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Unimpressed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Relaxed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3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Employee Success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Traditionalist</a:t>
            </a:r>
          </a:p>
          <a:p>
            <a:pPr lvl="1"/>
            <a:r>
              <a:rPr lang="en-US" dirty="0" smtClean="0"/>
              <a:t>Engage as teacher, mentor, coach – full-time or part-time.</a:t>
            </a:r>
          </a:p>
          <a:p>
            <a:r>
              <a:rPr lang="en-US" dirty="0" smtClean="0"/>
              <a:t>Baby Boomer</a:t>
            </a:r>
          </a:p>
          <a:p>
            <a:pPr lvl="1"/>
            <a:r>
              <a:rPr lang="en-US" dirty="0" smtClean="0"/>
              <a:t>Give flexibility, authority, respect. </a:t>
            </a:r>
          </a:p>
          <a:p>
            <a:pPr lvl="1"/>
            <a:r>
              <a:rPr lang="en-US" dirty="0" smtClean="0"/>
              <a:t>Challenge to keep growing.</a:t>
            </a:r>
          </a:p>
          <a:p>
            <a:r>
              <a:rPr lang="en-US" dirty="0" smtClean="0"/>
              <a:t>Gen X</a:t>
            </a:r>
          </a:p>
          <a:p>
            <a:pPr lvl="1"/>
            <a:r>
              <a:rPr lang="en-US" dirty="0" smtClean="0"/>
              <a:t>Need fast feedback and credit for results.  </a:t>
            </a:r>
          </a:p>
          <a:p>
            <a:pPr lvl="1"/>
            <a:r>
              <a:rPr lang="en-US" dirty="0" smtClean="0"/>
              <a:t>Push them to keep learning.</a:t>
            </a:r>
          </a:p>
          <a:p>
            <a:r>
              <a:rPr lang="en-US" dirty="0" smtClean="0"/>
              <a:t>Millennials</a:t>
            </a:r>
          </a:p>
          <a:p>
            <a:pPr lvl="1"/>
            <a:r>
              <a:rPr lang="en-US" dirty="0" smtClean="0"/>
              <a:t>Treat them as professional colleagues and they will act accordingly. </a:t>
            </a:r>
          </a:p>
          <a:p>
            <a:pPr lvl="1"/>
            <a:r>
              <a:rPr lang="en-US" dirty="0" smtClean="0"/>
              <a:t>Keep focused with speed, customization and interactivity. </a:t>
            </a:r>
          </a:p>
          <a:p>
            <a:pPr lvl="1"/>
            <a:r>
              <a:rPr lang="en-US" dirty="0" smtClean="0"/>
              <a:t>Put in roles that push their limits.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Dedication:  Commitment to your craft and the collective success of the industry.</a:t>
            </a:r>
          </a:p>
          <a:p>
            <a:r>
              <a:rPr lang="en-US" dirty="0" smtClean="0"/>
              <a:t>Responsibility:  Care and caution in how you proceed – your work ethic.</a:t>
            </a:r>
          </a:p>
          <a:p>
            <a:r>
              <a:rPr lang="en-US" dirty="0" smtClean="0"/>
              <a:t>Education:  Continual thirst for knowledge and a willingness to share that with others.</a:t>
            </a:r>
          </a:p>
          <a:p>
            <a:r>
              <a:rPr lang="en-US" dirty="0" smtClean="0"/>
              <a:t>Attitude:  Carry a positive outlook forward, regardless of the circumstance.</a:t>
            </a:r>
          </a:p>
          <a:p>
            <a:r>
              <a:rPr lang="en-US" dirty="0" smtClean="0"/>
              <a:t>Motivation:  Consider what motivates you and live in that space.</a:t>
            </a:r>
          </a:p>
        </p:txBody>
      </p:sp>
    </p:spTree>
    <p:extLst>
      <p:ext uri="{BB962C8B-B14F-4D97-AF65-F5344CB8AC3E}">
        <p14:creationId xmlns:p14="http://schemas.microsoft.com/office/powerpoint/2010/main" val="13691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Failure Lessons Learned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Marketing is a battle of perceptions, not products.</a:t>
            </a:r>
          </a:p>
          <a:p>
            <a:r>
              <a:rPr lang="en-US" dirty="0" smtClean="0"/>
              <a:t>Don’t clone your rivals.</a:t>
            </a:r>
          </a:p>
          <a:p>
            <a:r>
              <a:rPr lang="en-US" dirty="0" smtClean="0"/>
              <a:t>Feel the love.</a:t>
            </a:r>
          </a:p>
          <a:p>
            <a:r>
              <a:rPr lang="en-US" dirty="0" smtClean="0"/>
              <a:t>Don’t be scared to reverse course.</a:t>
            </a:r>
          </a:p>
          <a:p>
            <a:r>
              <a:rPr lang="en-US" dirty="0" smtClean="0"/>
              <a:t>Do the RIGHT market research.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story went from local, to national, to international in 24 hours.  Expect it.</a:t>
            </a:r>
          </a:p>
          <a:p>
            <a:r>
              <a:rPr lang="en-US" dirty="0" smtClean="0"/>
              <a:t>Ensure everyone knows you are in this together.</a:t>
            </a:r>
          </a:p>
          <a:p>
            <a:r>
              <a:rPr lang="en-US" dirty="0" smtClean="0"/>
              <a:t>No blueprint.</a:t>
            </a:r>
          </a:p>
          <a:p>
            <a:r>
              <a:rPr lang="en-US" dirty="0" smtClean="0"/>
              <a:t>Strain on you physical, financial, jurisdictional, mental and psychological resources.  Own it.</a:t>
            </a:r>
          </a:p>
          <a:p>
            <a:r>
              <a:rPr lang="en-US" dirty="0" smtClean="0"/>
              <a:t>Ensure constant flow of information.</a:t>
            </a:r>
          </a:p>
          <a:p>
            <a:r>
              <a:rPr lang="en-US" dirty="0" smtClean="0"/>
              <a:t>Empower people to make decisions.</a:t>
            </a:r>
          </a:p>
          <a:p>
            <a:r>
              <a:rPr lang="en-US" dirty="0" smtClean="0"/>
              <a:t>Accept that mistakes will be made.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promise and under deliver.</a:t>
            </a:r>
          </a:p>
          <a:p>
            <a:r>
              <a:rPr lang="en-US" dirty="0" smtClean="0"/>
              <a:t>Authenticity makes a brand last.</a:t>
            </a:r>
          </a:p>
          <a:p>
            <a:r>
              <a:rPr lang="en-US" dirty="0" smtClean="0"/>
              <a:t>Americans are hungry for community.</a:t>
            </a:r>
          </a:p>
          <a:p>
            <a:r>
              <a:rPr lang="en-US" dirty="0" smtClean="0"/>
              <a:t>Nothing can stay the same forever.</a:t>
            </a:r>
          </a:p>
          <a:p>
            <a:r>
              <a:rPr lang="en-US" dirty="0" smtClean="0"/>
              <a:t>Word of mouth is far more powerful than advertising.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Education, </a:t>
            </a:r>
            <a:r>
              <a:rPr lang="en-US" sz="4000" dirty="0" smtClean="0"/>
              <a:t>accompanied by  </a:t>
            </a:r>
            <a:r>
              <a:rPr lang="en-US" sz="4000" dirty="0" smtClean="0">
                <a:solidFill>
                  <a:srgbClr val="FF0000"/>
                </a:solidFill>
              </a:rPr>
              <a:t>responsibility</a:t>
            </a:r>
            <a:r>
              <a:rPr lang="en-US" sz="4000" dirty="0" smtClean="0"/>
              <a:t> and </a:t>
            </a:r>
            <a:r>
              <a:rPr lang="en-US" sz="4000" dirty="0" smtClean="0">
                <a:solidFill>
                  <a:srgbClr val="FF0000"/>
                </a:solidFill>
              </a:rPr>
              <a:t>dedication</a:t>
            </a:r>
            <a:r>
              <a:rPr lang="en-US" sz="4000" dirty="0" smtClean="0"/>
              <a:t>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dirty="0" smtClean="0"/>
              <a:t>mixed with the right </a:t>
            </a:r>
            <a:r>
              <a:rPr lang="en-US" sz="4000" dirty="0" smtClean="0">
                <a:solidFill>
                  <a:srgbClr val="FF0000"/>
                </a:solidFill>
              </a:rPr>
              <a:t>attitude</a:t>
            </a:r>
            <a:r>
              <a:rPr lang="en-US" sz="4000" dirty="0" smtClean="0"/>
              <a:t>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dirty="0" smtClean="0"/>
              <a:t>and </a:t>
            </a:r>
            <a:r>
              <a:rPr lang="en-US" sz="4000" dirty="0" smtClean="0">
                <a:solidFill>
                  <a:srgbClr val="FF0000"/>
                </a:solidFill>
              </a:rPr>
              <a:t>motivation</a:t>
            </a:r>
            <a:r>
              <a:rPr lang="en-US" sz="4000" dirty="0" smtClean="0"/>
              <a:t>, matter.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815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7367" y="1935163"/>
            <a:ext cx="5589266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Reagan Inauguration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1905000"/>
            <a:ext cx="5981700" cy="387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Iran-Contra Affair Hearings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400" i="1" dirty="0" smtClean="0">
                <a:latin typeface="Constantia" panose="02030602050306030303" pitchFamily="18" charset="0"/>
              </a:rPr>
              <a:t>“If you don’t have failures, you’re not trying hard enough.”</a:t>
            </a:r>
          </a:p>
          <a:p>
            <a:pPr marL="0" indent="0" algn="r">
              <a:buNone/>
            </a:pPr>
            <a:endParaRPr lang="en-US" sz="4400" i="1" dirty="0">
              <a:latin typeface="Constantia" panose="02030602050306030303" pitchFamily="18" charset="0"/>
            </a:endParaRPr>
          </a:p>
          <a:p>
            <a:pPr marL="0" indent="0" algn="r">
              <a:buNone/>
            </a:pPr>
            <a:r>
              <a:rPr lang="en-US" sz="4400" i="1" dirty="0"/>
              <a:t> </a:t>
            </a:r>
            <a:r>
              <a:rPr lang="en-US" sz="4400" i="1" dirty="0">
                <a:sym typeface="Wingdings"/>
              </a:rPr>
              <a:t> </a:t>
            </a:r>
            <a:r>
              <a:rPr lang="en-US" sz="4400" i="1" dirty="0" smtClean="0">
                <a:sym typeface="Wingdings"/>
              </a:rPr>
              <a:t> </a:t>
            </a:r>
            <a:r>
              <a:rPr lang="en-US" sz="4400" i="1" dirty="0" smtClean="0">
                <a:latin typeface="Constantia" panose="02030602050306030303" pitchFamily="18" charset="0"/>
              </a:rPr>
              <a:t>Richard Branson</a:t>
            </a:r>
            <a:endParaRPr lang="en-US" sz="4400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2862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05200"/>
            <a:ext cx="5033963" cy="266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1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xffOCZYX6F8?ecver=2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1677" y="1371600"/>
            <a:ext cx="8195733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1132</TotalTime>
  <Words>2162</Words>
  <Application>Microsoft Office PowerPoint</Application>
  <PresentationFormat>On-screen Show (4:3)</PresentationFormat>
  <Paragraphs>303</Paragraphs>
  <Slides>49</Slides>
  <Notes>13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Flow</vt:lpstr>
      <vt:lpstr>Perception</vt:lpstr>
      <vt:lpstr>PowerPoint Presentation</vt:lpstr>
      <vt:lpstr>PowerPoint Presentation</vt:lpstr>
      <vt:lpstr>Iran Hostage Crisis</vt:lpstr>
      <vt:lpstr>Reagan Inauguration </vt:lpstr>
      <vt:lpstr>Iran-Contra Affair Hearings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</vt:lpstr>
      <vt:lpstr>PowerPoint Presentation</vt:lpstr>
      <vt:lpstr>PowerPoint Presentation</vt:lpstr>
      <vt:lpstr>Sniper Shootings – Washington, DC</vt:lpstr>
      <vt:lpstr>Timeline</vt:lpstr>
      <vt:lpstr>Community Reaction </vt:lpstr>
      <vt:lpstr>Lessons Learned</vt:lpstr>
      <vt:lpstr>PowerPoint Presentation</vt:lpstr>
      <vt:lpstr>Starbucks Data</vt:lpstr>
      <vt:lpstr>Starbucks Vision</vt:lpstr>
      <vt:lpstr>PowerPoint Presentation</vt:lpstr>
      <vt:lpstr>Generations</vt:lpstr>
      <vt:lpstr>Silent Generation/Traditionalists</vt:lpstr>
      <vt:lpstr>Silent Generation/Traditionalists</vt:lpstr>
      <vt:lpstr>Silent Generation/Traditionalists</vt:lpstr>
      <vt:lpstr>Silent Generation Work Habits</vt:lpstr>
      <vt:lpstr>Baby Boomers</vt:lpstr>
      <vt:lpstr>Baby Boomers</vt:lpstr>
      <vt:lpstr>Baby Boomers</vt:lpstr>
      <vt:lpstr>Baby Boomer Work Habits</vt:lpstr>
      <vt:lpstr>Gen X</vt:lpstr>
      <vt:lpstr>Gen X</vt:lpstr>
      <vt:lpstr>Gen X</vt:lpstr>
      <vt:lpstr>Gen X Work Habits</vt:lpstr>
      <vt:lpstr>Millennials </vt:lpstr>
      <vt:lpstr>Millennials</vt:lpstr>
      <vt:lpstr>Millennials </vt:lpstr>
      <vt:lpstr>Millennial Work Habits</vt:lpstr>
      <vt:lpstr>PowerPoint Presentation</vt:lpstr>
      <vt:lpstr>Tips for Employee Success</vt:lpstr>
      <vt:lpstr>Perception</vt:lpstr>
      <vt:lpstr>Failure Lessons Learned </vt:lpstr>
      <vt:lpstr>Crisis Lessons Learned</vt:lpstr>
      <vt:lpstr>Success Lessons Learned</vt:lpstr>
      <vt:lpstr>PowerPoint Presentation</vt:lpstr>
    </vt:vector>
  </TitlesOfParts>
  <Company>National School Transportation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</dc:title>
  <dc:creator>Ronna Weber</dc:creator>
  <cp:lastModifiedBy>Ronna Weber</cp:lastModifiedBy>
  <cp:revision>50</cp:revision>
  <dcterms:created xsi:type="dcterms:W3CDTF">2017-06-19T23:07:05Z</dcterms:created>
  <dcterms:modified xsi:type="dcterms:W3CDTF">2017-06-27T02:06:04Z</dcterms:modified>
</cp:coreProperties>
</file>