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8" r:id="rId3"/>
    <p:sldId id="259" r:id="rId4"/>
    <p:sldId id="262" r:id="rId5"/>
    <p:sldId id="265" r:id="rId6"/>
    <p:sldId id="263" r:id="rId7"/>
    <p:sldId id="264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5" r:id="rId16"/>
    <p:sldId id="279" r:id="rId17"/>
    <p:sldId id="280" r:id="rId18"/>
    <p:sldId id="273" r:id="rId19"/>
    <p:sldId id="274" r:id="rId20"/>
    <p:sldId id="27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00" autoAdjust="0"/>
  </p:normalViewPr>
  <p:slideViewPr>
    <p:cSldViewPr snapToGrid="0">
      <p:cViewPr>
        <p:scale>
          <a:sx n="125" d="100"/>
          <a:sy n="125" d="100"/>
        </p:scale>
        <p:origin x="-1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B82EF-B435-4853-AA26-0680A75E159E}" type="datetimeFigureOut">
              <a:rPr lang="en-US"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B3526-0109-4F18-A343-2A601864BE0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1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3526-0109-4F18-A343-2A601864BE06}" type="slidenum">
              <a:rPr lang="en-US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7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6/10/2015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6/10/2015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6/10/2015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6/10/2015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1980"/>
            <a:ext cx="6172200" cy="1965960"/>
          </a:xfrm>
        </p:spPr>
        <p:txBody>
          <a:bodyPr/>
          <a:lstStyle/>
          <a:p>
            <a:r>
              <a:rPr lang="en-US" dirty="0"/>
              <a:t>Leadership/ communication and commitment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anchor="t">
            <a:normAutofit/>
          </a:bodyPr>
          <a:lstStyle/>
          <a:p>
            <a:r>
              <a:rPr lang="en-US" sz="3600" dirty="0"/>
              <a:t>New school bus driver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Required Physical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smtClean="0"/>
              <a:t>Applicant to provide full physical form, A </a:t>
            </a:r>
            <a:r>
              <a:rPr lang="en-US" sz="1800" dirty="0"/>
              <a:t>Department of Transportation (DOT) physical examination must be conducted by a licensed "medical examiner" listed on the Federal Motor Carrier Safety Administration (FMCSA) National Registry.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/>
              <a:t>Drug and Alcohol test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pPr lvl="2"/>
            <a:r>
              <a:rPr lang="en-US" altLang="en-US" i="1" dirty="0"/>
              <a:t>Resource: Federal Motor Carrier Safety Administration (part 381 and 383).</a:t>
            </a:r>
          </a:p>
          <a:p>
            <a:pPr lvl="2"/>
            <a:r>
              <a:rPr lang="en-US" altLang="en-US" i="1" dirty="0"/>
              <a:t>Idaho Code, 33-1509.</a:t>
            </a:r>
          </a:p>
          <a:p>
            <a:pPr lvl="2"/>
            <a:r>
              <a:rPr lang="en-US" altLang="en-US" i="1" dirty="0"/>
              <a:t>SISBO page 48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0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Drivers </a:t>
            </a:r>
            <a:r>
              <a:rPr lang="en-US" sz="4000" dirty="0"/>
              <a:t>License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Copy of current commercial drivers license, showing endorsements. </a:t>
            </a:r>
          </a:p>
          <a:p>
            <a:pPr lvl="2">
              <a:buNone/>
            </a:pPr>
            <a:r>
              <a:rPr lang="en-US" altLang="en-US" dirty="0"/>
              <a:t>Resource: Idaho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Code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49-316 </a:t>
            </a:r>
          </a:p>
          <a:p>
            <a:pPr lvl="2">
              <a:buNone/>
            </a:pPr>
            <a:endParaRPr lang="en-US" altLang="en-US" dirty="0" smtClean="0"/>
          </a:p>
          <a:p>
            <a:pPr lvl="2">
              <a:buNone/>
            </a:pPr>
            <a:r>
              <a:rPr lang="en-US" altLang="en-US" dirty="0" smtClean="0"/>
              <a:t> </a:t>
            </a:r>
          </a:p>
          <a:p>
            <a:pPr lvl="1"/>
            <a:r>
              <a:rPr lang="en-US" sz="2400" dirty="0" smtClean="0"/>
              <a:t>or </a:t>
            </a:r>
            <a:r>
              <a:rPr lang="en-US" sz="2400" dirty="0"/>
              <a:t>train for CDL with proper endorsements</a:t>
            </a:r>
            <a:r>
              <a:rPr lang="en-US" sz="2400" dirty="0" smtClean="0"/>
              <a:t>./Non-reimbursable, Non allowable training. </a:t>
            </a:r>
            <a:r>
              <a:rPr lang="en-US" sz="2400" dirty="0"/>
              <a:t>	</a:t>
            </a:r>
            <a:endParaRPr lang="en-US" sz="2400" dirty="0" smtClean="0"/>
          </a:p>
          <a:p>
            <a:pPr lvl="1"/>
            <a:r>
              <a:rPr lang="en-US" sz="2400" u="sng" dirty="0" smtClean="0"/>
              <a:t>If </a:t>
            </a:r>
            <a:r>
              <a:rPr lang="en-US" sz="2400" u="sng" dirty="0"/>
              <a:t>retaining: keep on file.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5600" dirty="0" smtClean="0"/>
              <a:t> </a:t>
            </a:r>
            <a:r>
              <a:rPr lang="en-US" sz="6400" dirty="0"/>
              <a:t>School districts shall request documentation of all previous school bus driver training </a:t>
            </a:r>
            <a:r>
              <a:rPr lang="en-US" sz="6400" dirty="0" smtClean="0"/>
              <a:t>and driving </a:t>
            </a:r>
            <a:r>
              <a:rPr lang="en-US" sz="6400" dirty="0"/>
              <a:t>experience, in accordance with Federal Motor Carrier Safety Administration CDL </a:t>
            </a:r>
            <a:r>
              <a:rPr lang="en-US" sz="6400" dirty="0" smtClean="0"/>
              <a:t>licensing requirements</a:t>
            </a:r>
            <a:r>
              <a:rPr lang="en-US" sz="6400" dirty="0"/>
              <a:t>. </a:t>
            </a:r>
            <a:endParaRPr lang="en-US" sz="6400" dirty="0" smtClean="0"/>
          </a:p>
          <a:p>
            <a:r>
              <a:rPr lang="en-US" sz="6400" dirty="0" smtClean="0"/>
              <a:t>Documentation </a:t>
            </a:r>
            <a:r>
              <a:rPr lang="en-US" sz="6400" dirty="0"/>
              <a:t>of previous training, similar to State Board of Education </a:t>
            </a:r>
            <a:r>
              <a:rPr lang="en-US" sz="6400" dirty="0" smtClean="0"/>
              <a:t>training requirements</a:t>
            </a:r>
            <a:r>
              <a:rPr lang="en-US" sz="6400" dirty="0"/>
              <a:t>, may be used to comply with new school bus driver training hours</a:t>
            </a:r>
            <a:r>
              <a:rPr lang="en-US" sz="6400" dirty="0" smtClean="0"/>
              <a:t>.</a:t>
            </a:r>
          </a:p>
          <a:p>
            <a:r>
              <a:rPr lang="en-US" sz="6400" dirty="0" smtClean="0"/>
              <a:t> Regardless of </a:t>
            </a:r>
            <a:r>
              <a:rPr lang="en-US" sz="6400" dirty="0"/>
              <a:t>any previous out-of-district training, all newly hired school bus drivers shall have </a:t>
            </a:r>
            <a:r>
              <a:rPr lang="en-US" sz="6400" dirty="0" smtClean="0"/>
              <a:t>sufficient training </a:t>
            </a:r>
            <a:r>
              <a:rPr lang="en-US" sz="6400" dirty="0"/>
              <a:t>provided by the hiring district or contractor, along with accompanying documentation</a:t>
            </a:r>
            <a:r>
              <a:rPr lang="en-US" sz="6400" dirty="0" smtClean="0"/>
              <a:t>, illustrating </a:t>
            </a:r>
            <a:r>
              <a:rPr lang="en-US" sz="6400" dirty="0"/>
              <a:t>proficient school bus driving skills. </a:t>
            </a:r>
            <a:endParaRPr lang="en-US" sz="6400" dirty="0" smtClean="0"/>
          </a:p>
          <a:p>
            <a:r>
              <a:rPr lang="en-US" sz="6400" dirty="0" smtClean="0"/>
              <a:t>If </a:t>
            </a:r>
            <a:r>
              <a:rPr lang="en-US" sz="6400" dirty="0"/>
              <a:t>the district is unable to obtain documentation </a:t>
            </a:r>
            <a:r>
              <a:rPr lang="en-US" sz="6400" dirty="0" smtClean="0"/>
              <a:t>of previous </a:t>
            </a:r>
            <a:r>
              <a:rPr lang="en-US" sz="6400" dirty="0"/>
              <a:t>school bus driver training, the individual shall complete the training requirements </a:t>
            </a:r>
            <a:r>
              <a:rPr lang="en-US" sz="6400" dirty="0" smtClean="0"/>
              <a:t>for new </a:t>
            </a:r>
            <a:r>
              <a:rPr lang="en-US" sz="6400" dirty="0"/>
              <a:t>school bus drivers</a:t>
            </a:r>
            <a:r>
              <a:rPr lang="en-US" sz="6400" dirty="0" smtClean="0"/>
              <a:t>.</a:t>
            </a:r>
          </a:p>
          <a:p>
            <a:r>
              <a:rPr lang="en-US" sz="6400" dirty="0" smtClean="0"/>
              <a:t> </a:t>
            </a:r>
            <a:r>
              <a:rPr lang="en-US" sz="6400" dirty="0"/>
              <a:t>If the applicant has gaps in excess of four years of ongoing school </a:t>
            </a:r>
            <a:r>
              <a:rPr lang="en-US" sz="6400" dirty="0" smtClean="0"/>
              <a:t>bus driving </a:t>
            </a:r>
            <a:r>
              <a:rPr lang="en-US" sz="6400" dirty="0"/>
              <a:t>experience, the individual shall complete the training requirements for new school </a:t>
            </a:r>
            <a:r>
              <a:rPr lang="en-US" sz="6400" dirty="0" smtClean="0"/>
              <a:t>bus drivers</a:t>
            </a:r>
            <a:r>
              <a:rPr lang="en-US" sz="6400" dirty="0"/>
              <a:t>.</a:t>
            </a:r>
          </a:p>
          <a:p>
            <a:endParaRPr lang="en-US" sz="6400" dirty="0" smtClean="0"/>
          </a:p>
          <a:p>
            <a:endParaRPr lang="en-US" sz="6400" dirty="0"/>
          </a:p>
          <a:p>
            <a:r>
              <a:rPr lang="en-US" sz="6400" dirty="0" smtClean="0"/>
              <a:t>Resource: </a:t>
            </a:r>
            <a:r>
              <a:rPr lang="en-US" sz="6400" dirty="0"/>
              <a:t>SISBO, page 51, C,  </a:t>
            </a:r>
          </a:p>
          <a:p>
            <a:pPr lvl="2"/>
            <a:r>
              <a:rPr lang="en-US" altLang="en-US" sz="6400" i="1" dirty="0"/>
              <a:t> Idaho Code, 33-1508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14051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driver required training: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Completion of Classroom and Behind-the-wheel driver training curriculum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Required</a:t>
            </a:r>
            <a:r>
              <a:rPr lang="en-US" dirty="0"/>
              <a:t>/ Passing grade of at least 80% on all tests.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Test </a:t>
            </a:r>
            <a:r>
              <a:rPr lang="en-US" dirty="0"/>
              <a:t>II </a:t>
            </a:r>
            <a:r>
              <a:rPr lang="en-US" dirty="0" smtClean="0"/>
              <a:t>,III, IV, V, VI, VII, VIII, IX, X, </a:t>
            </a:r>
            <a:r>
              <a:rPr lang="en-US" dirty="0"/>
              <a:t>XI in </a:t>
            </a:r>
            <a:r>
              <a:rPr lang="en-US" dirty="0" smtClean="0"/>
              <a:t>file.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Driver </a:t>
            </a:r>
            <a:r>
              <a:rPr lang="en-US" dirty="0"/>
              <a:t>Evaluation (State Form) in </a:t>
            </a:r>
            <a:r>
              <a:rPr lang="en-US" dirty="0" smtClean="0"/>
              <a:t>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4522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More language on required: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4860"/>
            <a:ext cx="7467600" cy="568909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Documentation </a:t>
            </a:r>
            <a:r>
              <a:rPr lang="en-US" dirty="0"/>
              <a:t>in training file (includes a minimum of 10 hours in bus), </a:t>
            </a:r>
            <a:r>
              <a:rPr lang="en-US" i="1" dirty="0" smtClean="0"/>
              <a:t>Before </a:t>
            </a:r>
            <a:r>
              <a:rPr lang="en-US" i="1" dirty="0"/>
              <a:t>solo. 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new school bus drivers will complete a prior-approved school bus driver training program</a:t>
            </a:r>
            <a:r>
              <a:rPr lang="en-US" dirty="0" smtClean="0"/>
              <a:t>, which </a:t>
            </a:r>
            <a:r>
              <a:rPr lang="en-US" dirty="0"/>
              <a:t>shall include documented knowledge and skill tests, as well as ten (10) inclusive </a:t>
            </a:r>
            <a:r>
              <a:rPr lang="en-US" dirty="0" smtClean="0"/>
              <a:t>hours of </a:t>
            </a:r>
            <a:r>
              <a:rPr lang="en-US" b="1" dirty="0"/>
              <a:t>behind-the-wheel and/or route observation, before being allowed to drive a school </a:t>
            </a:r>
            <a:r>
              <a:rPr lang="en-US" b="1" dirty="0" smtClean="0"/>
              <a:t>bus </a:t>
            </a:r>
            <a:r>
              <a:rPr lang="en-US" dirty="0" smtClean="0"/>
              <a:t>loaded </a:t>
            </a:r>
            <a:r>
              <a:rPr lang="en-US" dirty="0"/>
              <a:t>with students. </a:t>
            </a:r>
            <a:endParaRPr lang="en-US" dirty="0" smtClean="0"/>
          </a:p>
          <a:p>
            <a:pPr lvl="1"/>
            <a:r>
              <a:rPr lang="en-US" dirty="0" smtClean="0"/>
              <a:t> (SDE, proposal, removing,  (and/or route observation) reasoning : Skill level on driving not sitting.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Resource:33-1508, 33-1509</a:t>
            </a:r>
            <a:r>
              <a:rPr lang="en-US" dirty="0"/>
              <a:t>; 33-1511, Idaho Code)</a:t>
            </a:r>
          </a:p>
        </p:txBody>
      </p:sp>
    </p:spTree>
    <p:extLst>
      <p:ext uri="{BB962C8B-B14F-4D97-AF65-F5344CB8AC3E}">
        <p14:creationId xmlns:p14="http://schemas.microsoft.com/office/powerpoint/2010/main" val="923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" y="0"/>
            <a:ext cx="7467600" cy="1143000"/>
          </a:xfrm>
        </p:spPr>
        <p:txBody>
          <a:bodyPr/>
          <a:lstStyle/>
          <a:p>
            <a:pPr algn="ctr"/>
            <a:r>
              <a:rPr lang="en-US" altLang="en-US" dirty="0"/>
              <a:t>Emergency </a:t>
            </a:r>
            <a:r>
              <a:rPr lang="en-US" altLang="en-US" dirty="0" smtClean="0"/>
              <a:t>Evacuations/ New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03020"/>
            <a:ext cx="7467600" cy="5170932"/>
          </a:xfrm>
        </p:spPr>
        <p:txBody>
          <a:bodyPr>
            <a:no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en-US" altLang="en-US" sz="2800" dirty="0"/>
              <a:t> Classroom Curriculum </a:t>
            </a:r>
            <a:r>
              <a:rPr lang="en-US" altLang="en-US" sz="2800" dirty="0" smtClean="0"/>
              <a:t>/ Section 8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800" dirty="0" smtClean="0"/>
              <a:t>“ Emergency Training Procedures “ and Test, page 70 thru 76. ( </a:t>
            </a:r>
            <a:r>
              <a:rPr lang="en-US" altLang="en-US" sz="2800" b="1" dirty="0"/>
              <a:t>new drivers only</a:t>
            </a:r>
            <a:r>
              <a:rPr lang="en-US" altLang="en-US" sz="2800" dirty="0"/>
              <a:t>) signed and dated. </a:t>
            </a:r>
            <a:endParaRPr lang="en-US" altLang="en-US" sz="2800" dirty="0" smtClean="0"/>
          </a:p>
          <a:p>
            <a:pPr lvl="1">
              <a:lnSpc>
                <a:spcPct val="80000"/>
              </a:lnSpc>
              <a:buNone/>
            </a:pPr>
            <a:r>
              <a:rPr lang="en-US" altLang="en-US" sz="2800" dirty="0"/>
              <a:t>	(</a:t>
            </a:r>
            <a:r>
              <a:rPr lang="en-US" altLang="en-US" sz="2800" u="sng" dirty="0"/>
              <a:t>new drivers should perform an emergency evacuation practical before being allowed to drive a bus loaded with students.)</a:t>
            </a:r>
            <a:r>
              <a:rPr lang="en-US" altLang="en-US" sz="2800" dirty="0"/>
              <a:t> CDL manual, 10-3</a:t>
            </a:r>
            <a:r>
              <a:rPr lang="en-US" altLang="en-US" sz="2800" dirty="0" smtClean="0"/>
              <a:t>.</a:t>
            </a:r>
          </a:p>
          <a:p>
            <a:pPr lvl="1"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2800" dirty="0" smtClean="0"/>
              <a:t> </a:t>
            </a:r>
            <a:r>
              <a:rPr lang="en-US" sz="2400" dirty="0"/>
              <a:t>(SDE, proposal, </a:t>
            </a:r>
            <a:r>
              <a:rPr lang="en-US" sz="2400" dirty="0" smtClean="0"/>
              <a:t>adding emergency evacuation Practical. Reasoning </a:t>
            </a:r>
            <a:r>
              <a:rPr lang="en-US" sz="2400" dirty="0"/>
              <a:t>: </a:t>
            </a:r>
            <a:r>
              <a:rPr lang="en-US" sz="2400" dirty="0" smtClean="0"/>
              <a:t>Practiced procedure, in the event of an emergency.) </a:t>
            </a:r>
            <a:endParaRPr lang="en-US" sz="2400" dirty="0"/>
          </a:p>
          <a:p>
            <a:pPr lvl="1">
              <a:lnSpc>
                <a:spcPct val="80000"/>
              </a:lnSpc>
              <a:buNone/>
            </a:pPr>
            <a:endParaRPr lang="en-US" altLang="en-US" sz="2800" dirty="0"/>
          </a:p>
          <a:p>
            <a:pPr lvl="1">
              <a:lnSpc>
                <a:spcPct val="80000"/>
              </a:lnSpc>
              <a:buNone/>
            </a:pPr>
            <a:r>
              <a:rPr lang="en-US" altLang="en-US" sz="2800" dirty="0"/>
              <a:t>		</a:t>
            </a:r>
            <a:r>
              <a:rPr lang="en-US" altLang="en-US" sz="2000" i="1" dirty="0"/>
              <a:t>Resource: SISBO page 47, CDL manual 10-3.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762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Drivers: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en-US" altLang="en-US" sz="2400" dirty="0"/>
              <a:t>Application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en-US" altLang="en-US" sz="2400" dirty="0"/>
              <a:t>Physical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en-US" altLang="en-US" sz="2400" dirty="0"/>
              <a:t>Training file 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en-US" altLang="en-US" sz="2400" dirty="0"/>
              <a:t>Drivers license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en-US" altLang="en-US" sz="2400" dirty="0"/>
              <a:t>Driving record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en-US" altLang="en-US" sz="2400" dirty="0"/>
              <a:t>Evaluation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en-US" altLang="en-US" sz="2400" dirty="0"/>
              <a:t>Emergency evacuation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altLang="en-US" dirty="0"/>
              <a:t>		</a:t>
            </a:r>
            <a:r>
              <a:rPr lang="en-US" altLang="en-US" sz="2000" i="1" dirty="0"/>
              <a:t>Resource: SISBO page 47-52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1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Drivers: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Same as New Driver, exception Driving record and Training.</a:t>
            </a:r>
          </a:p>
          <a:p>
            <a:endParaRPr lang="en-US" alt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returning driver, Driving record shall be processed between July 1 and the first day of regular school. </a:t>
            </a:r>
          </a:p>
          <a:p>
            <a:pPr lvl="1"/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0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43940"/>
            <a:ext cx="7467600" cy="54300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All experienced school bus drivers, shall complete 10 hours of training each fiscal year( July 1 thru June 30)., A minimum of 3 hours prior to the start of school in fall. In addition , at least 3 in-service during the school year. ( A total of 4 dated training sessions, (30 min) topic, with of minimum of 10 hours).  </a:t>
            </a:r>
          </a:p>
          <a:p>
            <a:pPr marL="0" indent="0">
              <a:buNone/>
            </a:pPr>
            <a:r>
              <a:rPr lang="en-US" sz="2000" i="1" dirty="0" smtClean="0"/>
              <a:t>		Resource: </a:t>
            </a:r>
            <a:r>
              <a:rPr lang="en-US" sz="2000" i="1" dirty="0" err="1" smtClean="0"/>
              <a:t>Sisbo</a:t>
            </a:r>
            <a:r>
              <a:rPr lang="en-US" sz="2000" i="1" dirty="0" smtClean="0"/>
              <a:t>, page 51, 3 B</a:t>
            </a:r>
          </a:p>
          <a:p>
            <a:r>
              <a:rPr lang="en-US" sz="2000" dirty="0" smtClean="0"/>
              <a:t>Documentation: </a:t>
            </a:r>
            <a:r>
              <a:rPr lang="en-US" sz="2000" dirty="0"/>
              <a:t>Historical training records should contain, at a minimum, accurate information </a:t>
            </a:r>
            <a:r>
              <a:rPr lang="en-US" sz="2000" dirty="0" smtClean="0"/>
              <a:t>certifying attendance </a:t>
            </a:r>
            <a:r>
              <a:rPr lang="en-US" sz="2000" dirty="0"/>
              <a:t>and satisfactory completion of all state, or district and or company </a:t>
            </a:r>
            <a:r>
              <a:rPr lang="en-US" sz="2000" dirty="0" smtClean="0"/>
              <a:t>required training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Details </a:t>
            </a:r>
            <a:r>
              <a:rPr lang="en-US" sz="2000" dirty="0"/>
              <a:t>about all topic specific school bus drivers training supported by a </a:t>
            </a:r>
            <a:r>
              <a:rPr lang="en-US" sz="2000" dirty="0" smtClean="0"/>
              <a:t>training </a:t>
            </a:r>
            <a:r>
              <a:rPr lang="en-US" sz="2000" dirty="0"/>
              <a:t>program agenda, including the number of hours of instruction, date of instruction</a:t>
            </a:r>
            <a:r>
              <a:rPr lang="en-US" sz="2000" dirty="0" smtClean="0"/>
              <a:t>, instructor </a:t>
            </a:r>
            <a:r>
              <a:rPr lang="en-US" sz="2000" dirty="0"/>
              <a:t>and drivers signature.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		</a:t>
            </a:r>
            <a:r>
              <a:rPr lang="en-US" sz="2000" i="1" dirty="0"/>
              <a:t>Resource: </a:t>
            </a:r>
            <a:r>
              <a:rPr lang="en-US" sz="2000" i="1" dirty="0" err="1"/>
              <a:t>Sisbo</a:t>
            </a:r>
            <a:r>
              <a:rPr lang="en-US" sz="2000" i="1" dirty="0"/>
              <a:t>, page 51, </a:t>
            </a:r>
            <a:r>
              <a:rPr lang="en-US" sz="2000" i="1" dirty="0" smtClean="0"/>
              <a:t>4 A 3</a:t>
            </a:r>
            <a:endParaRPr lang="en-US" sz="2000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Drivers/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returning driver that misses the before school starts meeting:</a:t>
            </a:r>
          </a:p>
          <a:p>
            <a:endParaRPr lang="en-US" dirty="0"/>
          </a:p>
          <a:p>
            <a:r>
              <a:rPr lang="en-US" dirty="0" smtClean="0"/>
              <a:t>Still shall receive 3 hours of training, before being allowed to transport students.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Bus Driver Files/ Required Documentation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endParaRPr lang="en-US" altLang="en-US" sz="24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400" dirty="0" smtClean="0"/>
              <a:t>Application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400" dirty="0" smtClean="0"/>
              <a:t>Physical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400" dirty="0" smtClean="0"/>
              <a:t>Training file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400" dirty="0" smtClean="0"/>
              <a:t>Drivers license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400" dirty="0" smtClean="0"/>
              <a:t>Driving record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400" dirty="0" smtClean="0"/>
              <a:t>Evaluation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400" dirty="0" smtClean="0"/>
              <a:t>Emergency evacuation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4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2000" i="1" dirty="0" smtClean="0"/>
              <a:t>Resource: SISBO page 47-52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070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Questions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6600" dirty="0" smtClean="0"/>
              <a:t>And </a:t>
            </a:r>
          </a:p>
          <a:p>
            <a:endParaRPr lang="en-US" sz="6600" dirty="0"/>
          </a:p>
          <a:p>
            <a:pPr lvl="2"/>
            <a:r>
              <a:rPr lang="en-US" sz="6600" dirty="0" smtClean="0"/>
              <a:t>Feedback.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2670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21367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Thanks for attending, I will be waiting for you. 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C:\Users\voverland\Pictures\559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929640"/>
            <a:ext cx="7642859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9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" y="320040"/>
            <a:ext cx="7498080" cy="60960"/>
          </a:xfrm>
        </p:spPr>
        <p:txBody>
          <a:bodyPr>
            <a:noAutofit/>
          </a:bodyPr>
          <a:lstStyle/>
          <a:p>
            <a:r>
              <a:rPr lang="en-US" sz="1400" dirty="0" smtClean="0"/>
              <a:t>Action/ Example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2440"/>
            <a:ext cx="8176260" cy="6385560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sz="3600" dirty="0" smtClean="0"/>
              <a:t>Action</a:t>
            </a:r>
            <a:r>
              <a:rPr lang="en-US" sz="3600" dirty="0"/>
              <a:t>: Application for employment.</a:t>
            </a:r>
          </a:p>
          <a:p>
            <a:r>
              <a:rPr lang="en-US" sz="3600" dirty="0"/>
              <a:t>	Any red flags address or stop.  If stopped: Date: </a:t>
            </a:r>
            <a:r>
              <a:rPr lang="en-US" sz="3600" dirty="0" smtClean="0"/>
              <a:t>_________________/</a:t>
            </a:r>
            <a:r>
              <a:rPr lang="en-US" sz="3600" u="sng" dirty="0" smtClean="0"/>
              <a:t>If </a:t>
            </a:r>
            <a:r>
              <a:rPr lang="en-US" sz="3600" u="sng" dirty="0"/>
              <a:t>retaining: keep on file.</a:t>
            </a:r>
            <a:endParaRPr lang="en-US" sz="3600" dirty="0"/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Action: Have them do a ride along.</a:t>
            </a:r>
          </a:p>
          <a:p>
            <a:r>
              <a:rPr lang="en-US" sz="3600" dirty="0"/>
              <a:t>	This should sort them out. If stopped: Date: __________________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Action: Send for driving record</a:t>
            </a:r>
          </a:p>
          <a:p>
            <a:r>
              <a:rPr lang="en-US" sz="3600" dirty="0"/>
              <a:t>	Any red flags address or stop: If stopped: Date: </a:t>
            </a:r>
            <a:r>
              <a:rPr lang="en-US" sz="3600" dirty="0" smtClean="0"/>
              <a:t>_________________/</a:t>
            </a:r>
            <a:r>
              <a:rPr lang="en-US" sz="3600" u="sng" dirty="0" smtClean="0"/>
              <a:t>If </a:t>
            </a:r>
            <a:r>
              <a:rPr lang="en-US" sz="3600" u="sng" dirty="0"/>
              <a:t>retaining: keep on file.</a:t>
            </a:r>
            <a:endParaRPr lang="en-US" sz="3600" dirty="0"/>
          </a:p>
          <a:p>
            <a:r>
              <a:rPr lang="en-US" sz="3600" dirty="0"/>
              <a:t> </a:t>
            </a:r>
          </a:p>
          <a:p>
            <a:r>
              <a:rPr lang="en-US" sz="3600" dirty="0" smtClean="0"/>
              <a:t>Action</a:t>
            </a:r>
            <a:r>
              <a:rPr lang="en-US" sz="3600" dirty="0"/>
              <a:t>: Criminal background checks (33-130).</a:t>
            </a:r>
          </a:p>
          <a:p>
            <a:r>
              <a:rPr lang="en-US" sz="3600" dirty="0"/>
              <a:t>	Any red flags address or stop: If stopped: Date: </a:t>
            </a:r>
            <a:r>
              <a:rPr lang="en-US" sz="3600" dirty="0" smtClean="0"/>
              <a:t>_________________</a:t>
            </a:r>
          </a:p>
          <a:p>
            <a:endParaRPr lang="en-US" sz="3600" dirty="0" smtClean="0"/>
          </a:p>
          <a:p>
            <a:r>
              <a:rPr lang="en-US" sz="3600" dirty="0"/>
              <a:t>Action: DOT physical</a:t>
            </a:r>
          </a:p>
          <a:p>
            <a:r>
              <a:rPr lang="en-US" sz="3600" dirty="0"/>
              <a:t>	Any red flags address or stop. If stopped: Date: ____________________/</a:t>
            </a:r>
            <a:r>
              <a:rPr lang="en-US" sz="3600" u="sng" dirty="0"/>
              <a:t>If retaining: keep on file.</a:t>
            </a:r>
            <a:endParaRPr lang="en-US" sz="3600" dirty="0"/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	Drug and Alcohol test. 	</a:t>
            </a:r>
          </a:p>
          <a:p>
            <a:r>
              <a:rPr lang="en-US" sz="3600" dirty="0"/>
              <a:t>Action: Drivers License</a:t>
            </a:r>
          </a:p>
          <a:p>
            <a:r>
              <a:rPr lang="en-US" sz="3600" dirty="0"/>
              <a:t>	Existing, or train for CDL with proper endorsements</a:t>
            </a:r>
            <a:r>
              <a:rPr lang="en-US" sz="3600" dirty="0" smtClean="0"/>
              <a:t>./</a:t>
            </a:r>
            <a:r>
              <a:rPr lang="en-US" sz="3600" dirty="0"/>
              <a:t>	</a:t>
            </a:r>
            <a:r>
              <a:rPr lang="en-US" sz="3600" u="sng" dirty="0"/>
              <a:t>If retaining: keep on file.</a:t>
            </a:r>
            <a:endParaRPr lang="en-US" sz="3600" dirty="0"/>
          </a:p>
          <a:p>
            <a:r>
              <a:rPr lang="en-US" sz="3600" dirty="0"/>
              <a:t> </a:t>
            </a:r>
            <a:r>
              <a:rPr lang="en-US" sz="3600" dirty="0" smtClean="0"/>
              <a:t>	Non-reimbursable/ non allowable training hours. </a:t>
            </a:r>
          </a:p>
          <a:p>
            <a:endParaRPr lang="en-US" sz="3600" dirty="0"/>
          </a:p>
          <a:p>
            <a:r>
              <a:rPr lang="en-US" sz="3600" dirty="0"/>
              <a:t>Action: Documentation of all previous training </a:t>
            </a:r>
          </a:p>
          <a:p>
            <a:r>
              <a:rPr lang="en-US" sz="3600" dirty="0"/>
              <a:t>	See: SISBO, page 51, C, for criteria 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Action: Completion of Classroom and Behind-the-wheel driver training curriculum:</a:t>
            </a:r>
          </a:p>
          <a:p>
            <a:r>
              <a:rPr lang="en-US" sz="3600" dirty="0"/>
              <a:t>	Required/ Passing grade of at least 80% on all tests. 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	Test II in </a:t>
            </a:r>
            <a:r>
              <a:rPr lang="en-US" sz="3600" dirty="0" smtClean="0"/>
              <a:t>file	Test </a:t>
            </a:r>
            <a:r>
              <a:rPr lang="en-US" sz="3600" dirty="0"/>
              <a:t>III in </a:t>
            </a:r>
            <a:r>
              <a:rPr lang="en-US" sz="3600" dirty="0" smtClean="0"/>
              <a:t>file	Test </a:t>
            </a:r>
            <a:r>
              <a:rPr lang="en-US" sz="3600" dirty="0"/>
              <a:t>IV in </a:t>
            </a:r>
            <a:r>
              <a:rPr lang="en-US" sz="3600" dirty="0" smtClean="0"/>
              <a:t>file	Test </a:t>
            </a:r>
            <a:r>
              <a:rPr lang="en-US" sz="3600" dirty="0"/>
              <a:t>V in file</a:t>
            </a:r>
          </a:p>
          <a:p>
            <a:r>
              <a:rPr lang="en-US" sz="3600" dirty="0"/>
              <a:t>	Test VI in </a:t>
            </a:r>
            <a:r>
              <a:rPr lang="en-US" sz="3600" dirty="0" smtClean="0"/>
              <a:t>file	Test </a:t>
            </a:r>
            <a:r>
              <a:rPr lang="en-US" sz="3600" dirty="0"/>
              <a:t>VII in </a:t>
            </a:r>
            <a:r>
              <a:rPr lang="en-US" sz="3600" dirty="0" smtClean="0"/>
              <a:t>file	Test </a:t>
            </a:r>
            <a:r>
              <a:rPr lang="en-US" sz="3600" dirty="0"/>
              <a:t>VIII in </a:t>
            </a:r>
            <a:r>
              <a:rPr lang="en-US" sz="3600" dirty="0" smtClean="0"/>
              <a:t>file	Test </a:t>
            </a:r>
            <a:r>
              <a:rPr lang="en-US" sz="3600" dirty="0"/>
              <a:t>IX in file</a:t>
            </a:r>
          </a:p>
          <a:p>
            <a:r>
              <a:rPr lang="en-US" sz="3600" dirty="0"/>
              <a:t>	Test X in </a:t>
            </a:r>
            <a:r>
              <a:rPr lang="en-US" sz="3600" dirty="0" smtClean="0"/>
              <a:t>file	Test </a:t>
            </a:r>
            <a:r>
              <a:rPr lang="en-US" sz="3600" dirty="0"/>
              <a:t>XI in </a:t>
            </a:r>
            <a:r>
              <a:rPr lang="en-US" sz="3600" dirty="0" smtClean="0"/>
              <a:t>file	Driver </a:t>
            </a:r>
            <a:r>
              <a:rPr lang="en-US" sz="3600" dirty="0"/>
              <a:t>Evaluation (State Form) in file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Action: Documentation in training file (includes a minimum of 10 hours in bus</a:t>
            </a:r>
            <a:r>
              <a:rPr lang="en-US" sz="3600" dirty="0" smtClean="0"/>
              <a:t>), </a:t>
            </a:r>
            <a:r>
              <a:rPr lang="en-US" sz="3600" dirty="0"/>
              <a:t>	Before solo.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40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Application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Application to drive school bus.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With signature and date.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None/>
            </a:pPr>
            <a:r>
              <a:rPr lang="en-US" altLang="en-US" dirty="0" smtClean="0"/>
              <a:t>		R</a:t>
            </a:r>
            <a:r>
              <a:rPr lang="en-US" altLang="en-US" i="1" dirty="0" smtClean="0"/>
              <a:t>esource: Idaho Code 33-1509											</a:t>
            </a:r>
            <a:r>
              <a:rPr lang="en-US" sz="1800" dirty="0"/>
              <a:t>Any red flags address or stop.  </a:t>
            </a:r>
            <a:r>
              <a:rPr lang="en-US" sz="1800" dirty="0" smtClean="0"/>
              <a:t>					If </a:t>
            </a:r>
            <a:r>
              <a:rPr lang="en-US" sz="1800" dirty="0"/>
              <a:t>stopped: Date: </a:t>
            </a:r>
            <a:r>
              <a:rPr lang="en-US" sz="1800" dirty="0" smtClean="0"/>
              <a:t>_________________</a:t>
            </a:r>
          </a:p>
          <a:p>
            <a:pPr lvl="1" eaLnBrk="1" hangingPunct="1">
              <a:buNone/>
            </a:pPr>
            <a:r>
              <a:rPr lang="en-US" sz="1800" u="sng" dirty="0" smtClean="0"/>
              <a:t>	If </a:t>
            </a:r>
            <a:r>
              <a:rPr lang="en-US" sz="1800" u="sng" dirty="0"/>
              <a:t>retaining: keep on file.</a:t>
            </a:r>
            <a:endParaRPr lang="en-US" sz="1800" dirty="0"/>
          </a:p>
          <a:p>
            <a:pPr lvl="1" eaLnBrk="1" hangingPunct="1">
              <a:buFontTx/>
              <a:buNone/>
            </a:pPr>
            <a:r>
              <a:rPr lang="en-US" altLang="en-US" i="1" dirty="0" smtClean="0"/>
              <a:t>												</a:t>
            </a:r>
            <a:endParaRPr lang="en-US" altLang="en-US" dirty="0" smtClean="0"/>
          </a:p>
        </p:txBody>
      </p:sp>
      <p:pic>
        <p:nvPicPr>
          <p:cNvPr id="18438" name="Picture 6" descr="imagesCABZO8N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733800"/>
            <a:ext cx="20574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38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09282"/>
          </a:xfrm>
        </p:spPr>
        <p:txBody>
          <a:bodyPr/>
          <a:lstStyle/>
          <a:p>
            <a:r>
              <a:rPr lang="en-US" dirty="0" smtClean="0"/>
              <a:t>Open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9660"/>
            <a:ext cx="7467600" cy="538429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Red flag reasons: Examples: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Incomplete application. Possible integrity issue, honesty, follow thru issues.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Gaps in employment , with no explanation. Same issue as above.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Short work history at multiple sites. Malcontent, (looking for greener pastures).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Required documentation not present. Possible applicant does not meet requirement of position.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Contact local Human resources. Follow local policies.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them do a ride along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1751012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91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Speak with driver they rode with, feed back. Open dialogue with applicant.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Red </a:t>
            </a:r>
            <a:r>
              <a:rPr lang="en-US" sz="3200" dirty="0" smtClean="0"/>
              <a:t>flag’s: Examples: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While riding , shows disinterest, anxiety or agitation.</a:t>
            </a:r>
          </a:p>
          <a:p>
            <a:pPr marL="0" indent="0">
              <a:buNone/>
            </a:pP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42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2060"/>
                </a:solidFill>
              </a:rPr>
              <a:t>Send for driving record</a:t>
            </a:r>
            <a:br>
              <a:rPr lang="en-US" sz="3200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new driver’s send for driving record as soon as possible:</a:t>
            </a:r>
          </a:p>
          <a:p>
            <a:endParaRPr lang="en-US" dirty="0"/>
          </a:p>
          <a:p>
            <a:r>
              <a:rPr lang="en-US" dirty="0" smtClean="0"/>
              <a:t>Any Red Flags: Too many points, Suspensions, look at the types of violations( check CDL manual, and local policies).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altLang="en-US" i="1" dirty="0"/>
              <a:t>Resource: SISBO page 52, Idaho Code 49-105</a:t>
            </a:r>
          </a:p>
          <a:p>
            <a:pPr marL="73152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4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Criminal background </a:t>
            </a:r>
            <a:r>
              <a:rPr lang="en-US" sz="3200" dirty="0" smtClean="0"/>
              <a:t>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Required by Idaho statue/ (</a:t>
            </a:r>
            <a:r>
              <a:rPr lang="en-US" dirty="0"/>
              <a:t>33-130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Contact Info: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Shannon Haas 1-208-332-6888</a:t>
            </a:r>
          </a:p>
          <a:p>
            <a:pPr lvl="1"/>
            <a:r>
              <a:rPr lang="en-US" dirty="0" smtClean="0"/>
              <a:t>Info: Fee will be going down to $39.75 July 1, 2015.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To include Multiple Districts: use sub teacher form/ Multiple assignments.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Send along two forms, Verification form and Privacy form.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4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678</Words>
  <Application>Microsoft Office PowerPoint</Application>
  <PresentationFormat>On-screen Show (4:3)</PresentationFormat>
  <Paragraphs>173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Leadership/ communication and commitment</vt:lpstr>
      <vt:lpstr>Bus Driver Files/ Required Documentation</vt:lpstr>
      <vt:lpstr>Action/ Example</vt:lpstr>
      <vt:lpstr>Application</vt:lpstr>
      <vt:lpstr>Open conversation</vt:lpstr>
      <vt:lpstr>Have them do a ride along</vt:lpstr>
      <vt:lpstr>Open conversation</vt:lpstr>
      <vt:lpstr>Send for driving record </vt:lpstr>
      <vt:lpstr>Criminal background checks</vt:lpstr>
      <vt:lpstr>Required Physical </vt:lpstr>
      <vt:lpstr>   Drivers License </vt:lpstr>
      <vt:lpstr>Previous Training</vt:lpstr>
      <vt:lpstr>New driver required training:</vt:lpstr>
      <vt:lpstr>      More language on required: </vt:lpstr>
      <vt:lpstr>Emergency Evacuations/ New drivers</vt:lpstr>
      <vt:lpstr>All Drivers: required</vt:lpstr>
      <vt:lpstr>All Drivers: required</vt:lpstr>
      <vt:lpstr>Drivers</vt:lpstr>
      <vt:lpstr>Drivers/ More</vt:lpstr>
      <vt:lpstr>Questions </vt:lpstr>
      <vt:lpstr>Thanks for attending, I will be waiting for you.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Overland</dc:creator>
  <cp:lastModifiedBy>Peggy Kesner</cp:lastModifiedBy>
  <cp:revision>42</cp:revision>
  <dcterms:created xsi:type="dcterms:W3CDTF">2014-09-16T21:38:06Z</dcterms:created>
  <dcterms:modified xsi:type="dcterms:W3CDTF">2015-06-10T21:08:56Z</dcterms:modified>
</cp:coreProperties>
</file>