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3"/>
  </p:notesMasterIdLst>
  <p:sldIdLst>
    <p:sldId id="256" r:id="rId2"/>
    <p:sldId id="291" r:id="rId3"/>
    <p:sldId id="307" r:id="rId4"/>
    <p:sldId id="292" r:id="rId5"/>
    <p:sldId id="293" r:id="rId6"/>
    <p:sldId id="294" r:id="rId7"/>
    <p:sldId id="295" r:id="rId8"/>
    <p:sldId id="298" r:id="rId9"/>
    <p:sldId id="339" r:id="rId10"/>
    <p:sldId id="320" r:id="rId11"/>
    <p:sldId id="321" r:id="rId12"/>
    <p:sldId id="322" r:id="rId13"/>
    <p:sldId id="308" r:id="rId14"/>
    <p:sldId id="299" r:id="rId15"/>
    <p:sldId id="300" r:id="rId16"/>
    <p:sldId id="345" r:id="rId17"/>
    <p:sldId id="346" r:id="rId18"/>
    <p:sldId id="347" r:id="rId19"/>
    <p:sldId id="341" r:id="rId20"/>
    <p:sldId id="342" r:id="rId21"/>
    <p:sldId id="344" r:id="rId22"/>
    <p:sldId id="343" r:id="rId23"/>
    <p:sldId id="340" r:id="rId24"/>
    <p:sldId id="309" r:id="rId25"/>
    <p:sldId id="266" r:id="rId26"/>
    <p:sldId id="351" r:id="rId27"/>
    <p:sldId id="267" r:id="rId28"/>
    <p:sldId id="348" r:id="rId29"/>
    <p:sldId id="349" r:id="rId30"/>
    <p:sldId id="350" r:id="rId31"/>
    <p:sldId id="269" r:id="rId32"/>
    <p:sldId id="319" r:id="rId33"/>
    <p:sldId id="270" r:id="rId34"/>
    <p:sldId id="289" r:id="rId35"/>
    <p:sldId id="287" r:id="rId36"/>
    <p:sldId id="288" r:id="rId37"/>
    <p:sldId id="290" r:id="rId38"/>
    <p:sldId id="352" r:id="rId39"/>
    <p:sldId id="265" r:id="rId40"/>
    <p:sldId id="274" r:id="rId41"/>
    <p:sldId id="277" r:id="rId42"/>
    <p:sldId id="278" r:id="rId43"/>
    <p:sldId id="272" r:id="rId44"/>
    <p:sldId id="273" r:id="rId45"/>
    <p:sldId id="275" r:id="rId46"/>
    <p:sldId id="279" r:id="rId47"/>
    <p:sldId id="276" r:id="rId48"/>
    <p:sldId id="281" r:id="rId49"/>
    <p:sldId id="306" r:id="rId50"/>
    <p:sldId id="312" r:id="rId51"/>
    <p:sldId id="323" r:id="rId52"/>
    <p:sldId id="324" r:id="rId53"/>
    <p:sldId id="325" r:id="rId54"/>
    <p:sldId id="326" r:id="rId55"/>
    <p:sldId id="327" r:id="rId56"/>
    <p:sldId id="328" r:id="rId57"/>
    <p:sldId id="329" r:id="rId58"/>
    <p:sldId id="331" r:id="rId59"/>
    <p:sldId id="332" r:id="rId60"/>
    <p:sldId id="333" r:id="rId61"/>
    <p:sldId id="334" r:id="rId62"/>
    <p:sldId id="335" r:id="rId63"/>
    <p:sldId id="336" r:id="rId64"/>
    <p:sldId id="337" r:id="rId65"/>
    <p:sldId id="311" r:id="rId66"/>
    <p:sldId id="313" r:id="rId67"/>
    <p:sldId id="314" r:id="rId68"/>
    <p:sldId id="315" r:id="rId69"/>
    <p:sldId id="316" r:id="rId70"/>
    <p:sldId id="317" r:id="rId71"/>
    <p:sldId id="31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0" d="100"/>
          <a:sy n="70" d="100"/>
        </p:scale>
        <p:origin x="-138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9627A-09C2-4339-BDCE-43F7878F2F79}" type="datetimeFigureOut">
              <a:rPr lang="en-US" smtClean="0"/>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7AC05-45F7-4E4F-BCDA-03CB462BC814}" type="slidenum">
              <a:rPr lang="en-US" smtClean="0"/>
              <a:t>‹#›</a:t>
            </a:fld>
            <a:endParaRPr lang="en-US"/>
          </a:p>
        </p:txBody>
      </p:sp>
    </p:spTree>
    <p:extLst>
      <p:ext uri="{BB962C8B-B14F-4D97-AF65-F5344CB8AC3E}">
        <p14:creationId xmlns:p14="http://schemas.microsoft.com/office/powerpoint/2010/main" val="277235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the images of the first generation of campaign materials for “Learn the Facts”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campaign launched through an ASBC sponsored website </a:t>
            </a:r>
            <a:r>
              <a:rPr lang="en-US" baseline="0" dirty="0" err="1" smtClean="0"/>
              <a:t>schoolbusfacts.com</a:t>
            </a:r>
            <a:r>
              <a:rPr lang="en-US" baseline="0" dirty="0" smtClean="0"/>
              <a:t>  in 2011.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37AC05-45F7-4E4F-BCDA-03CB462BC814}" type="slidenum">
              <a:rPr lang="en-US" smtClean="0"/>
              <a:t>53</a:t>
            </a:fld>
            <a:endParaRPr lang="en-US"/>
          </a:p>
        </p:txBody>
      </p:sp>
    </p:spTree>
    <p:extLst>
      <p:ext uri="{BB962C8B-B14F-4D97-AF65-F5344CB8AC3E}">
        <p14:creationId xmlns:p14="http://schemas.microsoft.com/office/powerpoint/2010/main" val="118938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Spreading The Word About School Bus Ridership: Resources Communities Can Use </a:t>
            </a:r>
            <a:r>
              <a:rPr lang="en-US" sz="1200" b="0" i="0" u="none" strike="noStrike" kern="1200" baseline="0" dirty="0" smtClean="0">
                <a:solidFill>
                  <a:schemeClr val="tx1"/>
                </a:solidFill>
                <a:latin typeface="+mn-lt"/>
                <a:ea typeface="+mn-ea"/>
                <a:cs typeface="+mn-cs"/>
              </a:rPr>
              <a:t>informs communities on ways to support outreach and marketing efforts for school bus initiatives. </a:t>
            </a:r>
          </a:p>
          <a:p>
            <a:endParaRPr lang="en-US" dirty="0" smtClean="0"/>
          </a:p>
          <a:p>
            <a:r>
              <a:rPr lang="en-US" dirty="0" smtClean="0"/>
              <a:t>It includes the long list of products</a:t>
            </a:r>
            <a:r>
              <a:rPr lang="en-US" baseline="0" dirty="0" smtClean="0"/>
              <a:t> we have developed for use by the community and parents. </a:t>
            </a:r>
            <a:endParaRPr lang="en-US" dirty="0"/>
          </a:p>
        </p:txBody>
      </p:sp>
      <p:sp>
        <p:nvSpPr>
          <p:cNvPr id="4" name="Slide Number Placeholder 3"/>
          <p:cNvSpPr>
            <a:spLocks noGrp="1"/>
          </p:cNvSpPr>
          <p:nvPr>
            <p:ph type="sldNum" sz="quarter" idx="10"/>
          </p:nvPr>
        </p:nvSpPr>
        <p:spPr/>
        <p:txBody>
          <a:bodyPr/>
          <a:lstStyle/>
          <a:p>
            <a:fld id="{E81E6C3B-AC11-3D41-AACC-2857182D6A59}" type="slidenum">
              <a:rPr lang="en-US" smtClean="0"/>
              <a:t>62</a:t>
            </a:fld>
            <a:endParaRPr lang="en-US"/>
          </a:p>
        </p:txBody>
      </p:sp>
    </p:spTree>
    <p:extLst>
      <p:ext uri="{BB962C8B-B14F-4D97-AF65-F5344CB8AC3E}">
        <p14:creationId xmlns:p14="http://schemas.microsoft.com/office/powerpoint/2010/main" val="54406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Steps You Can Take To Make Riding The School Bus Even Safer For Your Child </a:t>
            </a:r>
            <a:r>
              <a:rPr lang="en-US" sz="1200" b="0" i="0" u="none" strike="noStrike" kern="1200" baseline="0" dirty="0" smtClean="0">
                <a:solidFill>
                  <a:schemeClr val="tx1"/>
                </a:solidFill>
                <a:latin typeface="+mn-lt"/>
                <a:ea typeface="+mn-ea"/>
                <a:cs typeface="+mn-cs"/>
              </a:rPr>
              <a:t>is a tri-fold brochure that targets parents. It is intended to identify risks and provide safety practices that can help keep kids safe while riding the school bus. </a:t>
            </a:r>
            <a:endParaRPr lang="en-US" dirty="0"/>
          </a:p>
        </p:txBody>
      </p:sp>
      <p:sp>
        <p:nvSpPr>
          <p:cNvPr id="4" name="Slide Number Placeholder 3"/>
          <p:cNvSpPr>
            <a:spLocks noGrp="1"/>
          </p:cNvSpPr>
          <p:nvPr>
            <p:ph type="sldNum" sz="quarter" idx="10"/>
          </p:nvPr>
        </p:nvSpPr>
        <p:spPr/>
        <p:txBody>
          <a:bodyPr/>
          <a:lstStyle/>
          <a:p>
            <a:fld id="{E81E6C3B-AC11-3D41-AACC-2857182D6A59}" type="slidenum">
              <a:rPr lang="en-US" smtClean="0"/>
              <a:t>63</a:t>
            </a:fld>
            <a:endParaRPr lang="en-US"/>
          </a:p>
        </p:txBody>
      </p:sp>
    </p:spTree>
    <p:extLst>
      <p:ext uri="{BB962C8B-B14F-4D97-AF65-F5344CB8AC3E}">
        <p14:creationId xmlns:p14="http://schemas.microsoft.com/office/powerpoint/2010/main" val="140268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The Importance Of Supporting School Bus Ridership In Your Community </a:t>
            </a:r>
            <a:r>
              <a:rPr lang="en-US" sz="1200" b="0" i="0" u="none" strike="noStrike" kern="1200" baseline="0" dirty="0" smtClean="0">
                <a:solidFill>
                  <a:schemeClr val="tx1"/>
                </a:solidFill>
                <a:latin typeface="+mn-lt"/>
                <a:ea typeface="+mn-ea"/>
                <a:cs typeface="+mn-cs"/>
              </a:rPr>
              <a:t>informs parents and educators on ways they can help generate community support for school bus ridership. </a:t>
            </a:r>
          </a:p>
        </p:txBody>
      </p:sp>
      <p:sp>
        <p:nvSpPr>
          <p:cNvPr id="4" name="Slide Number Placeholder 3"/>
          <p:cNvSpPr>
            <a:spLocks noGrp="1"/>
          </p:cNvSpPr>
          <p:nvPr>
            <p:ph type="sldNum" sz="quarter" idx="10"/>
          </p:nvPr>
        </p:nvSpPr>
        <p:spPr/>
        <p:txBody>
          <a:bodyPr/>
          <a:lstStyle/>
          <a:p>
            <a:fld id="{E81E6C3B-AC11-3D41-AACC-2857182D6A59}" type="slidenum">
              <a:rPr lang="en-US" smtClean="0"/>
              <a:t>64</a:t>
            </a:fld>
            <a:endParaRPr lang="en-US"/>
          </a:p>
        </p:txBody>
      </p:sp>
    </p:spTree>
    <p:extLst>
      <p:ext uri="{BB962C8B-B14F-4D97-AF65-F5344CB8AC3E}">
        <p14:creationId xmlns:p14="http://schemas.microsoft.com/office/powerpoint/2010/main" val="131236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(*RONNA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There is a hyperlink to one of the animations in this slide. If you have access to internet, you can click it and it will play. This will be helpful to show to audience who may not understand animation video and can see how we used the content of the posters/fliers to create the video.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campaign was very successful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it</a:t>
            </a:r>
            <a:r>
              <a:rPr lang="en-US" sz="1200" kern="1200" baseline="0" dirty="0" smtClean="0">
                <a:solidFill>
                  <a:schemeClr val="tx1"/>
                </a:solidFill>
                <a:effectLst/>
                <a:latin typeface="+mn-lt"/>
                <a:ea typeface="+mn-ea"/>
                <a:cs typeface="+mn-cs"/>
              </a:rPr>
              <a:t> has been over 5 years since its release. A</a:t>
            </a:r>
            <a:r>
              <a:rPr lang="en-US" sz="1200" kern="1200" dirty="0" smtClean="0">
                <a:solidFill>
                  <a:schemeClr val="tx1"/>
                </a:solidFill>
                <a:effectLst/>
                <a:latin typeface="+mn-lt"/>
                <a:ea typeface="+mn-ea"/>
                <a:cs typeface="+mn-cs"/>
              </a:rPr>
              <a:t>s the safety information evolves, so must our messaging. [NEXT PAGE]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737AC05-45F7-4E4F-BCDA-03CB462BC814}" type="slidenum">
              <a:rPr lang="en-US" smtClean="0"/>
              <a:t>54</a:t>
            </a:fld>
            <a:endParaRPr lang="en-US"/>
          </a:p>
        </p:txBody>
      </p:sp>
    </p:spTree>
    <p:extLst>
      <p:ext uri="{BB962C8B-B14F-4D97-AF65-F5344CB8AC3E}">
        <p14:creationId xmlns:p14="http://schemas.microsoft.com/office/powerpoint/2010/main" val="360474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NHTSA and ASBC partnered through a cooperative agreement this summer to update the original materials and expand the list of resources and messaging.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Materials have been developed to support one or more of these three objectives: </a:t>
            </a:r>
          </a:p>
          <a:p>
            <a:pPr marL="228600" indent="-228600">
              <a:buAutoNum type="arabicPeriod"/>
            </a:pPr>
            <a:r>
              <a:rPr lang="en-US" sz="1200" kern="1200" baseline="0" dirty="0" smtClean="0">
                <a:solidFill>
                  <a:schemeClr val="tx1"/>
                </a:solidFill>
                <a:effectLst/>
                <a:latin typeface="+mn-lt"/>
                <a:ea typeface="+mn-ea"/>
                <a:cs typeface="+mn-cs"/>
              </a:rPr>
              <a:t>Benefits of school bus ridership </a:t>
            </a:r>
          </a:p>
          <a:p>
            <a:pPr marL="228600" indent="-228600">
              <a:buAutoNum type="arabicPeriod"/>
            </a:pPr>
            <a:r>
              <a:rPr lang="en-US" sz="1200" kern="1200" baseline="0" dirty="0" smtClean="0">
                <a:solidFill>
                  <a:schemeClr val="tx1"/>
                </a:solidFill>
                <a:effectLst/>
                <a:latin typeface="+mn-lt"/>
                <a:ea typeface="+mn-ea"/>
                <a:cs typeface="+mn-cs"/>
              </a:rPr>
              <a:t>Safety Practices</a:t>
            </a:r>
          </a:p>
          <a:p>
            <a:pPr marL="228600" indent="-228600">
              <a:buAutoNum type="arabicPeriod"/>
            </a:pPr>
            <a:r>
              <a:rPr lang="en-US" sz="1200" kern="1200" baseline="0" dirty="0" smtClean="0">
                <a:solidFill>
                  <a:schemeClr val="tx1"/>
                </a:solidFill>
                <a:effectLst/>
                <a:latin typeface="+mn-lt"/>
                <a:ea typeface="+mn-ea"/>
                <a:cs typeface="+mn-cs"/>
              </a:rPr>
              <a:t>Communities supporting school bus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1E6C3B-AC11-3D41-AACC-2857182D6A59}" type="slidenum">
              <a:rPr lang="en-US" smtClean="0"/>
              <a:t>55</a:t>
            </a:fld>
            <a:endParaRPr lang="en-US"/>
          </a:p>
        </p:txBody>
      </p:sp>
    </p:spTree>
    <p:extLst>
      <p:ext uri="{BB962C8B-B14F-4D97-AF65-F5344CB8AC3E}">
        <p14:creationId xmlns:p14="http://schemas.microsoft.com/office/powerpoint/2010/main" val="280772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will encourage parents, school administrators, communities, industry stakeholders, media, and legislators to use it to spread the word about school bus ridership.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This years campaign has expanded its audience by adding motorist. Specific materials for motorists  have been developed to address their contribution to the safety around school bus. This also includes the development of a logo called “Brake for the bus”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1E6C3B-AC11-3D41-AACC-2857182D6A59}" type="slidenum">
              <a:rPr lang="en-US" smtClean="0"/>
              <a:t>56</a:t>
            </a:fld>
            <a:endParaRPr lang="en-US"/>
          </a:p>
        </p:txBody>
      </p:sp>
    </p:spTree>
    <p:extLst>
      <p:ext uri="{BB962C8B-B14F-4D97-AF65-F5344CB8AC3E}">
        <p14:creationId xmlns:p14="http://schemas.microsoft.com/office/powerpoint/2010/main" val="409292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Over 45 products will be produced and within one of these categories:</a:t>
            </a:r>
          </a:p>
          <a:p>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Posters </a:t>
            </a:r>
            <a:r>
              <a:rPr lang="en-US" sz="1200" b="0" i="0" u="none" strike="noStrike" kern="1200" baseline="0" dirty="0" smtClean="0">
                <a:solidFill>
                  <a:schemeClr val="tx1"/>
                </a:solidFill>
                <a:latin typeface="+mn-lt"/>
                <a:ea typeface="+mn-ea"/>
                <a:cs typeface="+mn-cs"/>
              </a:rPr>
              <a:t>are good for posting in public areas such as community centers, schools, libraries, and transportation centers. Because they are larger than fliers, they can be seen from a greater distance.</a:t>
            </a:r>
          </a:p>
          <a:p>
            <a:r>
              <a:rPr lang="en-US" sz="1200" b="1" i="0" u="none" strike="noStrike" kern="1200" baseline="0" dirty="0" smtClean="0">
                <a:solidFill>
                  <a:schemeClr val="tx1"/>
                </a:solidFill>
                <a:latin typeface="+mn-lt"/>
                <a:ea typeface="+mn-ea"/>
                <a:cs typeface="+mn-cs"/>
              </a:rPr>
              <a:t>• Fliers </a:t>
            </a:r>
            <a:r>
              <a:rPr lang="en-US" sz="1200" b="0" i="0" u="none" strike="noStrike" kern="1200" baseline="0" dirty="0" smtClean="0">
                <a:solidFill>
                  <a:schemeClr val="tx1"/>
                </a:solidFill>
                <a:latin typeface="+mn-lt"/>
                <a:ea typeface="+mn-ea"/>
                <a:cs typeface="+mn-cs"/>
              </a:rPr>
              <a:t>are ideal for distribution to a larger audience. They are conveniently sized to fit in folders and print inexpensively on desktop printers. Electronic fliers can be posted online, and emailed. All fliers provided are one-sided to preview well within the body of most desktop email software. </a:t>
            </a:r>
          </a:p>
          <a:p>
            <a:r>
              <a:rPr lang="en-US" sz="1200" b="1" i="0" u="none" strike="noStrike" kern="1200" baseline="0" dirty="0" smtClean="0">
                <a:solidFill>
                  <a:schemeClr val="tx1"/>
                </a:solidFill>
                <a:latin typeface="+mn-lt"/>
                <a:ea typeface="+mn-ea"/>
                <a:cs typeface="+mn-cs"/>
              </a:rPr>
              <a:t>• Tip sheets </a:t>
            </a:r>
            <a:r>
              <a:rPr lang="en-US" sz="1200" b="0" i="0" u="none" strike="noStrike" kern="1200" baseline="0" dirty="0" smtClean="0">
                <a:solidFill>
                  <a:schemeClr val="tx1"/>
                </a:solidFill>
                <a:latin typeface="+mn-lt"/>
                <a:ea typeface="+mn-ea"/>
                <a:cs typeface="+mn-cs"/>
              </a:rPr>
              <a:t>are a form of flier that provides instructional information on a particular topic. These can be distributed directly to intended audiences or used as resource material to instruct through other methods.</a:t>
            </a:r>
          </a:p>
          <a:p>
            <a:r>
              <a:rPr lang="en-US" sz="1200" b="1" i="0" u="none" strike="noStrike" kern="1200" baseline="0" dirty="0" smtClean="0">
                <a:solidFill>
                  <a:schemeClr val="tx1"/>
                </a:solidFill>
                <a:latin typeface="+mn-lt"/>
                <a:ea typeface="+mn-ea"/>
                <a:cs typeface="+mn-cs"/>
              </a:rPr>
              <a:t>• Tri-fold brochures </a:t>
            </a:r>
            <a:r>
              <a:rPr lang="en-US" sz="1200" b="0" i="0" u="none" strike="noStrike" kern="1200" baseline="0" dirty="0" smtClean="0">
                <a:solidFill>
                  <a:schemeClr val="tx1"/>
                </a:solidFill>
                <a:latin typeface="+mn-lt"/>
                <a:ea typeface="+mn-ea"/>
                <a:cs typeface="+mn-cs"/>
              </a:rPr>
              <a:t>are ideal for mailing and other proactive outreach efforts. They fit a standard envelope and their narrow format make them ideal as portable handouts at events.</a:t>
            </a:r>
          </a:p>
          <a:p>
            <a:r>
              <a:rPr lang="en-US" sz="1200" b="1" i="0" u="none" strike="noStrike" kern="1200" baseline="0" dirty="0" smtClean="0">
                <a:solidFill>
                  <a:schemeClr val="tx1"/>
                </a:solidFill>
                <a:latin typeface="+mn-lt"/>
                <a:ea typeface="+mn-ea"/>
                <a:cs typeface="+mn-cs"/>
              </a:rPr>
              <a:t>• Facebook and other social media graphics </a:t>
            </a:r>
            <a:r>
              <a:rPr lang="en-US" sz="1200" b="0" i="0" u="none" strike="noStrike" kern="1200" baseline="0" dirty="0" smtClean="0">
                <a:solidFill>
                  <a:schemeClr val="tx1"/>
                </a:solidFill>
                <a:latin typeface="+mn-lt"/>
                <a:ea typeface="+mn-ea"/>
                <a:cs typeface="+mn-cs"/>
              </a:rPr>
              <a:t>can help spread the word in a viral way. Images garner more exposure than copy through social media, and are more likely to be shared or liked.</a:t>
            </a:r>
          </a:p>
          <a:p>
            <a:r>
              <a:rPr lang="en-US" sz="1200" b="1" i="0" u="none" strike="noStrike" kern="1200" baseline="0" dirty="0" smtClean="0">
                <a:solidFill>
                  <a:schemeClr val="tx1"/>
                </a:solidFill>
                <a:latin typeface="+mn-lt"/>
                <a:ea typeface="+mn-ea"/>
                <a:cs typeface="+mn-cs"/>
              </a:rPr>
              <a:t>• Animations </a:t>
            </a:r>
            <a:r>
              <a:rPr lang="en-US" sz="1200" b="0" i="0" u="none" strike="noStrike" kern="1200" baseline="0" dirty="0" smtClean="0">
                <a:solidFill>
                  <a:schemeClr val="tx1"/>
                </a:solidFill>
                <a:latin typeface="+mn-lt"/>
                <a:ea typeface="+mn-ea"/>
                <a:cs typeface="+mn-cs"/>
              </a:rPr>
              <a:t>also have viral potential. 30 second animations are timed for social media exposure, while a 2-minute instructional animation can communicate safety practices in a way that captures attention and details information more effectively and efficiently than written or verbal instructions.</a:t>
            </a:r>
          </a:p>
          <a:p>
            <a:r>
              <a:rPr lang="en-US" sz="1200" b="1" i="0" u="none" strike="noStrike" kern="1200" baseline="0" dirty="0" smtClean="0">
                <a:solidFill>
                  <a:schemeClr val="tx1"/>
                </a:solidFill>
                <a:latin typeface="+mn-lt"/>
                <a:ea typeface="+mn-ea"/>
                <a:cs typeface="+mn-cs"/>
              </a:rPr>
              <a:t>• Drop-in articles </a:t>
            </a:r>
            <a:r>
              <a:rPr lang="en-US" sz="1200" b="0" i="0" u="none" strike="noStrike" kern="1200" baseline="0" dirty="0" smtClean="0">
                <a:solidFill>
                  <a:schemeClr val="tx1"/>
                </a:solidFill>
                <a:latin typeface="+mn-lt"/>
                <a:ea typeface="+mn-ea"/>
                <a:cs typeface="+mn-cs"/>
              </a:rPr>
              <a:t>are written for journalists of all types to use to help spread the word. The information can be used verbatim or personalized by the author.</a:t>
            </a:r>
          </a:p>
          <a:p>
            <a:r>
              <a:rPr lang="en-US" sz="1200" b="1" i="0" u="none" strike="noStrike" kern="1200" baseline="0" dirty="0" smtClean="0">
                <a:solidFill>
                  <a:schemeClr val="tx1"/>
                </a:solidFill>
                <a:latin typeface="+mn-lt"/>
                <a:ea typeface="+mn-ea"/>
                <a:cs typeface="+mn-cs"/>
              </a:rPr>
              <a:t>• Supporting graphics </a:t>
            </a:r>
            <a:r>
              <a:rPr lang="en-US" sz="1200" b="0" i="0" u="none" strike="noStrike" kern="1200" baseline="0" dirty="0" smtClean="0">
                <a:solidFill>
                  <a:schemeClr val="tx1"/>
                </a:solidFill>
                <a:latin typeface="+mn-lt"/>
                <a:ea typeface="+mn-ea"/>
                <a:cs typeface="+mn-cs"/>
              </a:rPr>
              <a:t>are key pieces of information that allows marketers to use elements from the products in other ways. </a:t>
            </a:r>
          </a:p>
          <a:p>
            <a:endParaRPr lang="en-US" dirty="0"/>
          </a:p>
        </p:txBody>
      </p:sp>
      <p:sp>
        <p:nvSpPr>
          <p:cNvPr id="4" name="Slide Number Placeholder 3"/>
          <p:cNvSpPr>
            <a:spLocks noGrp="1"/>
          </p:cNvSpPr>
          <p:nvPr>
            <p:ph type="sldNum" sz="quarter" idx="10"/>
          </p:nvPr>
        </p:nvSpPr>
        <p:spPr/>
        <p:txBody>
          <a:bodyPr/>
          <a:lstStyle/>
          <a:p>
            <a:fld id="{E81E6C3B-AC11-3D41-AACC-2857182D6A59}" type="slidenum">
              <a:rPr lang="en-US" smtClean="0"/>
              <a:t>57</a:t>
            </a:fld>
            <a:endParaRPr lang="en-US"/>
          </a:p>
        </p:txBody>
      </p:sp>
    </p:spTree>
    <p:extLst>
      <p:ext uri="{BB962C8B-B14F-4D97-AF65-F5344CB8AC3E}">
        <p14:creationId xmlns:p14="http://schemas.microsoft.com/office/powerpoint/2010/main" val="323398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most of these products are being tweaked in the next couple of weeks, we wanted to share with you what they currently look like as the edits are minor. </a:t>
            </a:r>
          </a:p>
          <a:p>
            <a:endParaRPr lang="en-US" baseline="0" dirty="0" smtClean="0"/>
          </a:p>
          <a:p>
            <a:r>
              <a:rPr lang="en-US" baseline="0" dirty="0" smtClean="0"/>
              <a:t>These are the first 3 sets of infographic fliers that we updated with our research and NHTSA data. </a:t>
            </a:r>
          </a:p>
          <a:p>
            <a:r>
              <a:rPr lang="en-US" baseline="0" dirty="0" smtClean="0"/>
              <a:t>From a branding perspective we incorporate new color scheme but kept the typography and images to build on brand familiarity.  </a:t>
            </a:r>
          </a:p>
          <a:p>
            <a:endParaRPr lang="en-US" baseline="0" dirty="0" smtClean="0"/>
          </a:p>
          <a:p>
            <a:pPr marL="171450" indent="-171450">
              <a:buFont typeface="Arial"/>
              <a:buChar char="•"/>
            </a:pPr>
            <a:r>
              <a:rPr lang="en-US" b="1" baseline="0" dirty="0" smtClean="0"/>
              <a:t>Community Benefits Flier</a:t>
            </a:r>
            <a:r>
              <a:rPr lang="en-US" baseline="0" dirty="0" smtClean="0"/>
              <a:t>: on the far left focuses on environmental benefits of riding a school bus. </a:t>
            </a:r>
          </a:p>
          <a:p>
            <a:pPr marL="171450" indent="-171450">
              <a:buFont typeface="Arial"/>
              <a:buChar char="•"/>
            </a:pPr>
            <a:r>
              <a:rPr lang="en-US" b="1" baseline="0" dirty="0" smtClean="0"/>
              <a:t>Safety Benefits: </a:t>
            </a:r>
            <a:r>
              <a:rPr lang="en-US" baseline="0" dirty="0" smtClean="0"/>
              <a:t>The flier in the center focuses on safety and how the school bus is the best option compared with other modes of transportation. </a:t>
            </a:r>
          </a:p>
          <a:p>
            <a:pPr marL="171450" indent="-171450">
              <a:buFont typeface="Arial"/>
              <a:buChar char="•"/>
            </a:pPr>
            <a:r>
              <a:rPr lang="en-US" baseline="0" dirty="0" smtClean="0"/>
              <a:t>Finally, the flier on the right focuses on the school buses features and safety requirements at the state and federal level.</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81E6C3B-AC11-3D41-AACC-2857182D6A59}" type="slidenum">
              <a:rPr lang="en-US" smtClean="0"/>
              <a:t>58</a:t>
            </a:fld>
            <a:endParaRPr lang="en-US"/>
          </a:p>
        </p:txBody>
      </p:sp>
    </p:spTree>
    <p:extLst>
      <p:ext uri="{BB962C8B-B14F-4D97-AF65-F5344CB8AC3E}">
        <p14:creationId xmlns:p14="http://schemas.microsoft.com/office/powerpoint/2010/main" val="2613747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final two of the original</a:t>
            </a:r>
            <a:r>
              <a:rPr lang="en-US" baseline="0" dirty="0" smtClean="0"/>
              <a:t> </a:t>
            </a:r>
            <a:r>
              <a:rPr lang="en-US" dirty="0" smtClean="0"/>
              <a:t> 5 IGs</a:t>
            </a:r>
            <a:r>
              <a:rPr lang="en-US" baseline="0" dirty="0" smtClean="0"/>
              <a:t> here were updated with relevant data and branding changes as well. </a:t>
            </a:r>
          </a:p>
          <a:p>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u="none" strike="noStrike" kern="1200" baseline="0" dirty="0" smtClean="0">
                <a:solidFill>
                  <a:schemeClr val="tx1"/>
                </a:solidFill>
                <a:latin typeface="+mn-lt"/>
                <a:ea typeface="+mn-ea"/>
                <a:cs typeface="+mn-cs"/>
              </a:rPr>
              <a:t>Imagine A Day Without The School Bus </a:t>
            </a:r>
            <a:r>
              <a:rPr lang="en-US" sz="1200" b="0" i="0" u="none" strike="noStrike" kern="1200" baseline="0" dirty="0" smtClean="0">
                <a:solidFill>
                  <a:schemeClr val="tx1"/>
                </a:solidFill>
                <a:latin typeface="+mn-lt"/>
                <a:ea typeface="+mn-ea"/>
                <a:cs typeface="+mn-cs"/>
              </a:rPr>
              <a:t>illustrates financial, safety, carbon footprint and convenience benefits that the school bus offers by imagining the repercussions that would become reality if the school bus were to disappear for a day. This poster indicates how all community members might be negatively affected without the school bus. </a:t>
            </a:r>
          </a:p>
          <a:p>
            <a:endParaRPr lang="en-US" sz="1200" b="0"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The True Cost Of Cutting School Bus Service </a:t>
            </a:r>
            <a:r>
              <a:rPr lang="en-US" sz="1200" b="0" i="1" u="none" strike="noStrike" kern="1200" baseline="0" dirty="0" smtClean="0">
                <a:solidFill>
                  <a:schemeClr val="tx1"/>
                </a:solidFill>
                <a:latin typeface="+mn-lt"/>
                <a:ea typeface="+mn-ea"/>
                <a:cs typeface="+mn-cs"/>
              </a:rPr>
              <a:t>also </a:t>
            </a:r>
            <a:r>
              <a:rPr lang="en-US" sz="1200" b="0" i="0" u="none" strike="noStrike" kern="1200" baseline="0" dirty="0" smtClean="0">
                <a:solidFill>
                  <a:schemeClr val="tx1"/>
                </a:solidFill>
                <a:latin typeface="+mn-lt"/>
                <a:ea typeface="+mn-ea"/>
                <a:cs typeface="+mn-cs"/>
              </a:rPr>
              <a:t>illustrates financial, safety, carbon footprint and convenience benefits that the school bus offers communities. When decision makers consider the cost of school-related transportation, it’s important that they take into consideration exactly what school bus ridership saves. This poster is intended to let all community members know what a cut in school bus service would really cost.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81E6C3B-AC11-3D41-AACC-2857182D6A59}" type="slidenum">
              <a:rPr lang="en-US" smtClean="0"/>
              <a:t>59</a:t>
            </a:fld>
            <a:endParaRPr lang="en-US"/>
          </a:p>
        </p:txBody>
      </p:sp>
    </p:spTree>
    <p:extLst>
      <p:ext uri="{BB962C8B-B14F-4D97-AF65-F5344CB8AC3E}">
        <p14:creationId xmlns:p14="http://schemas.microsoft.com/office/powerpoint/2010/main" val="261374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of the 4 new IG’s can</a:t>
            </a:r>
            <a:r>
              <a:rPr lang="en-US" baseline="0" dirty="0" smtClean="0"/>
              <a:t> be used as posters. </a:t>
            </a:r>
          </a:p>
          <a:p>
            <a:endParaRPr lang="en-US" baseline="0" dirty="0" smtClean="0"/>
          </a:p>
          <a:p>
            <a:r>
              <a:rPr lang="en-US" sz="1200" b="1" kern="1200" dirty="0" smtClean="0">
                <a:solidFill>
                  <a:schemeClr val="tx1"/>
                </a:solidFill>
                <a:latin typeface="+mn-lt"/>
                <a:ea typeface="+mn-ea"/>
                <a:cs typeface="+mn-cs"/>
              </a:rPr>
              <a:t>School Bus Funding </a:t>
            </a:r>
            <a:r>
              <a:rPr lang="en-US" sz="1200" b="0" kern="1200" dirty="0" smtClean="0">
                <a:solidFill>
                  <a:schemeClr val="tx1"/>
                </a:solidFill>
                <a:latin typeface="+mn-lt"/>
                <a:ea typeface="+mn-ea"/>
                <a:cs typeface="+mn-cs"/>
              </a:rPr>
              <a:t>identifies the contributing factors that influence the school bus landscape within a community. It includes information about funding sources, making improvements, responding to budget cuts, and garnering support.</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School Bus Milestones </a:t>
            </a:r>
            <a:r>
              <a:rPr lang="en-US" sz="1200" b="0" kern="1200" dirty="0" smtClean="0">
                <a:solidFill>
                  <a:schemeClr val="tx1"/>
                </a:solidFill>
                <a:latin typeface="+mn-lt"/>
                <a:ea typeface="+mn-ea"/>
                <a:cs typeface="+mn-cs"/>
              </a:rPr>
              <a:t>is a timeline of key reach and development milestones of the school bus. It illustrates the school bus’ positive impact on communities, growth momentum, and safety development features. </a:t>
            </a:r>
            <a:endParaRPr lang="en-US" dirty="0"/>
          </a:p>
        </p:txBody>
      </p:sp>
      <p:sp>
        <p:nvSpPr>
          <p:cNvPr id="4" name="Slide Number Placeholder 3"/>
          <p:cNvSpPr>
            <a:spLocks noGrp="1"/>
          </p:cNvSpPr>
          <p:nvPr>
            <p:ph type="sldNum" sz="quarter" idx="10"/>
          </p:nvPr>
        </p:nvSpPr>
        <p:spPr/>
        <p:txBody>
          <a:bodyPr/>
          <a:lstStyle/>
          <a:p>
            <a:fld id="{E81E6C3B-AC11-3D41-AACC-2857182D6A59}" type="slidenum">
              <a:rPr lang="en-US" smtClean="0"/>
              <a:t>60</a:t>
            </a:fld>
            <a:endParaRPr lang="en-US"/>
          </a:p>
        </p:txBody>
      </p:sp>
    </p:spTree>
    <p:extLst>
      <p:ext uri="{BB962C8B-B14F-4D97-AF65-F5344CB8AC3E}">
        <p14:creationId xmlns:p14="http://schemas.microsoft.com/office/powerpoint/2010/main" val="374051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of the four new IGs created this campaign are to be used as fliers. </a:t>
            </a:r>
          </a:p>
          <a:p>
            <a:endParaRPr lang="en-US" b="1" baseline="0" dirty="0" smtClean="0"/>
          </a:p>
          <a:p>
            <a:r>
              <a:rPr lang="en-US" sz="1200" b="1" i="1" kern="1200" dirty="0" smtClean="0">
                <a:solidFill>
                  <a:schemeClr val="tx1"/>
                </a:solidFill>
                <a:latin typeface="+mn-lt"/>
                <a:ea typeface="+mn-ea"/>
                <a:cs typeface="+mn-cs"/>
              </a:rPr>
              <a:t>Fact: Motorists Who Are Careless Around The School Bus Put Children In Danger </a:t>
            </a:r>
            <a:r>
              <a:rPr lang="en-US" sz="1200" b="0" i="0" kern="1200" dirty="0" smtClean="0">
                <a:solidFill>
                  <a:schemeClr val="tx1"/>
                </a:solidFill>
                <a:latin typeface="+mn-lt"/>
                <a:ea typeface="+mn-ea"/>
                <a:cs typeface="+mn-cs"/>
              </a:rPr>
              <a:t>is intended to build awareness of the risk factors involved with sharing the road with the school bus, educate motorists about driving safely and reduce social tolerance of unsafe driving behavior.</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It’s Important To Keep Children Safe Around The School Bus</a:t>
            </a:r>
            <a:r>
              <a:rPr lang="en-US" sz="1200" b="0" i="0" kern="1200" dirty="0" smtClean="0">
                <a:solidFill>
                  <a:schemeClr val="tx1"/>
                </a:solidFill>
                <a:latin typeface="+mn-lt"/>
                <a:ea typeface="+mn-ea"/>
                <a:cs typeface="+mn-cs"/>
              </a:rPr>
              <a:t> targets parents, caregivers, and educators and is intended to build awareness of the risk factors in the area surrounding the school bus, educate about safety practices and support caregivers in educating children about ways to stay safe around the school bus. </a:t>
            </a:r>
            <a:endParaRPr lang="en-US" baseline="0" dirty="0" smtClean="0"/>
          </a:p>
        </p:txBody>
      </p:sp>
      <p:sp>
        <p:nvSpPr>
          <p:cNvPr id="4" name="Slide Number Placeholder 3"/>
          <p:cNvSpPr>
            <a:spLocks noGrp="1"/>
          </p:cNvSpPr>
          <p:nvPr>
            <p:ph type="sldNum" sz="quarter" idx="10"/>
          </p:nvPr>
        </p:nvSpPr>
        <p:spPr/>
        <p:txBody>
          <a:bodyPr/>
          <a:lstStyle/>
          <a:p>
            <a:fld id="{E81E6C3B-AC11-3D41-AACC-2857182D6A59}" type="slidenum">
              <a:rPr lang="en-US" smtClean="0"/>
              <a:t>61</a:t>
            </a:fld>
            <a:endParaRPr lang="en-US"/>
          </a:p>
        </p:txBody>
      </p:sp>
    </p:spTree>
    <p:extLst>
      <p:ext uri="{BB962C8B-B14F-4D97-AF65-F5344CB8AC3E}">
        <p14:creationId xmlns:p14="http://schemas.microsoft.com/office/powerpoint/2010/main" val="375173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9F0931A-EC70-49CF-B16B-D4AD82AB12D0}"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4DA3-58FB-407D-9DBA-A3EF52C7272A}"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C64C16-EF2B-4334-AD51-B21FB8DFDA4C}"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4DA3-58FB-407D-9DBA-A3EF52C727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74D535-9F8E-499F-AB06-5426E0188B51}" type="datetime1">
              <a:rPr lang="en-US" smtClean="0"/>
              <a:t>6/26/2017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23A4DA3-58FB-407D-9DBA-A3EF52C727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86DA61-5736-4F74-8729-CC967B8F6078}"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4DA3-58FB-407D-9DBA-A3EF52C727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7743E3D-1B3F-4A0E-9593-B0AD275CC8F0}" type="datetime1">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A4DA3-58FB-407D-9DBA-A3EF52C7272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683C9D-4863-4045-BE2C-2CA055074CED}" type="datetime1">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A4DA3-58FB-407D-9DBA-A3EF52C727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3A204DA-39AC-4718-8995-95435F6EAB6C}" type="datetime1">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A4DA3-58FB-407D-9DBA-A3EF52C727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D97DF5-4596-4019-B95C-D33B9EE68ADA}" type="datetime1">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A4DA3-58FB-407D-9DBA-A3EF52C727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5E93C-8468-49A0-BD22-99F820F3587B}" type="datetime1">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A4DA3-58FB-407D-9DBA-A3EF52C727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7570E85-D1AC-4F6B-B6BE-DCC99D6DCDC9}" type="datetime1">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A4DA3-58FB-407D-9DBA-A3EF52C7272A}"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C6299EB-F8DB-45F9-AA6C-A392B1E97EF1}" type="datetime1">
              <a:rPr lang="en-US" smtClean="0"/>
              <a:t>6/26/2017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23A4DA3-58FB-407D-9DBA-A3EF52C7272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61A147F-D0EF-4D0A-A6D0-4E9A5F0F8D59}" type="datetime1">
              <a:rPr lang="en-US" smtClean="0"/>
              <a:t>6/26/2017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23A4DA3-58FB-407D-9DBA-A3EF52C727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twzwUwtMFEU"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yellowbuses.org/" TargetMode="External"/><Relationship Id="rId2" Type="http://schemas.openxmlformats.org/officeDocument/2006/relationships/hyperlink" Target="mailto:rweber@yellowbuse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Kate Gilbert\Dropbox (NSTA)\K-Drive\Logos\NSTA LOGO #3 with Name N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2976" y="2133600"/>
            <a:ext cx="2801979" cy="1331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3810000"/>
            <a:ext cx="5867400" cy="830997"/>
          </a:xfrm>
          <a:prstGeom prst="rect">
            <a:avLst/>
          </a:prstGeom>
          <a:noFill/>
        </p:spPr>
        <p:txBody>
          <a:bodyPr wrap="square" rtlCol="0">
            <a:spAutoFit/>
          </a:bodyPr>
          <a:lstStyle/>
          <a:p>
            <a:pPr algn="ctr"/>
            <a:r>
              <a:rPr lang="en-US" sz="4800" dirty="0" smtClean="0"/>
              <a:t>National </a:t>
            </a:r>
            <a:r>
              <a:rPr lang="en-US" sz="4800" dirty="0"/>
              <a:t>Update</a:t>
            </a:r>
          </a:p>
        </p:txBody>
      </p:sp>
      <p:sp>
        <p:nvSpPr>
          <p:cNvPr id="3" name="TextBox 2"/>
          <p:cNvSpPr txBox="1"/>
          <p:nvPr/>
        </p:nvSpPr>
        <p:spPr>
          <a:xfrm>
            <a:off x="6553200" y="5680363"/>
            <a:ext cx="1600200" cy="646331"/>
          </a:xfrm>
          <a:prstGeom prst="rect">
            <a:avLst/>
          </a:prstGeom>
          <a:noFill/>
        </p:spPr>
        <p:txBody>
          <a:bodyPr wrap="square" rtlCol="0">
            <a:spAutoFit/>
          </a:bodyPr>
          <a:lstStyle/>
          <a:p>
            <a:r>
              <a:rPr lang="en-US" dirty="0" smtClean="0"/>
              <a:t>Ronna Weber</a:t>
            </a:r>
          </a:p>
          <a:p>
            <a:r>
              <a:rPr lang="en-US" dirty="0" smtClean="0"/>
              <a:t>June 2017</a:t>
            </a:r>
            <a:endParaRPr lang="en-US" dirty="0"/>
          </a:p>
        </p:txBody>
      </p:sp>
    </p:spTree>
    <p:extLst>
      <p:ext uri="{BB962C8B-B14F-4D97-AF65-F5344CB8AC3E}">
        <p14:creationId xmlns:p14="http://schemas.microsoft.com/office/powerpoint/2010/main" val="2801690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Obamacare Executive Order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President Trump signed Executive Order January 20 directing agencies to grant relief to all affected by ACA.</a:t>
            </a:r>
          </a:p>
          <a:p>
            <a:r>
              <a:rPr lang="en-US" dirty="0" smtClean="0"/>
              <a:t>Order does not detail rules affected or grant new powers.</a:t>
            </a:r>
          </a:p>
          <a:p>
            <a:r>
              <a:rPr lang="en-US" dirty="0" smtClean="0"/>
              <a:t>Offers discretion to agencies administering ACA to take whatever steps necessary to reverse the policies put in place by the law and creates latitude to eliminate a variety of ACA taxes and requirements.</a:t>
            </a:r>
          </a:p>
          <a:p>
            <a:r>
              <a:rPr lang="en-US" dirty="0" smtClean="0"/>
              <a:t>Real effects still being determined.</a:t>
            </a:r>
          </a:p>
          <a:p>
            <a:r>
              <a:rPr lang="en-US" dirty="0" smtClean="0"/>
              <a:t>Replacement plan legislation passed the House.  Awaiting action in the Senate.</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10</a:t>
            </a:fld>
            <a:endParaRPr lang="en-US"/>
          </a:p>
        </p:txBody>
      </p:sp>
    </p:spTree>
    <p:extLst>
      <p:ext uri="{BB962C8B-B14F-4D97-AF65-F5344CB8AC3E}">
        <p14:creationId xmlns:p14="http://schemas.microsoft.com/office/powerpoint/2010/main" val="208576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Freeze</a:t>
            </a:r>
            <a:endParaRPr lang="en-US" dirty="0"/>
          </a:p>
        </p:txBody>
      </p:sp>
      <p:sp>
        <p:nvSpPr>
          <p:cNvPr id="3" name="Content Placeholder 2"/>
          <p:cNvSpPr>
            <a:spLocks noGrp="1"/>
          </p:cNvSpPr>
          <p:nvPr>
            <p:ph idx="1"/>
          </p:nvPr>
        </p:nvSpPr>
        <p:spPr/>
        <p:txBody>
          <a:bodyPr/>
          <a:lstStyle/>
          <a:p>
            <a:r>
              <a:rPr lang="en-US" dirty="0" smtClean="0"/>
              <a:t>White House Chief of Staff sent memo to all departments and agencies January 20 entitled “Regulatory Freeze Pending Review.”</a:t>
            </a:r>
          </a:p>
          <a:p>
            <a:r>
              <a:rPr lang="en-US" dirty="0" smtClean="0"/>
              <a:t>Designed to ensure political appointees have opportunity to review any new or pending regulation.</a:t>
            </a:r>
          </a:p>
          <a:p>
            <a:r>
              <a:rPr lang="en-US" dirty="0" smtClean="0"/>
              <a:t>Temporarily postponed effective date by 60 days of all regulations that had been published but were not yet effective.</a:t>
            </a:r>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11</a:t>
            </a:fld>
            <a:endParaRPr lang="en-US"/>
          </a:p>
        </p:txBody>
      </p:sp>
    </p:spTree>
    <p:extLst>
      <p:ext uri="{BB962C8B-B14F-4D97-AF65-F5344CB8AC3E}">
        <p14:creationId xmlns:p14="http://schemas.microsoft.com/office/powerpoint/2010/main" val="3384173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Two-for-One Regulatory Order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President signed Executive Order January 30 requiring the elimination of two existing regulations for each new regulation proposed.</a:t>
            </a:r>
          </a:p>
          <a:p>
            <a:r>
              <a:rPr lang="en-US" dirty="0" smtClean="0"/>
              <a:t>Applies to “significant” regulations – likely interpreted as imposing an economic cost of $100 million or more.</a:t>
            </a:r>
          </a:p>
          <a:p>
            <a:r>
              <a:rPr lang="en-US" dirty="0" smtClean="0"/>
              <a:t>Costs of the proposed regulation must be fully offset.</a:t>
            </a:r>
          </a:p>
          <a:p>
            <a:r>
              <a:rPr lang="en-US" dirty="0" smtClean="0"/>
              <a:t>Regulations overturned by courts don’t count, but those overturned under CRA generally count.</a:t>
            </a:r>
          </a:p>
        </p:txBody>
      </p:sp>
      <p:sp>
        <p:nvSpPr>
          <p:cNvPr id="4" name="Slide Number Placeholder 3"/>
          <p:cNvSpPr>
            <a:spLocks noGrp="1"/>
          </p:cNvSpPr>
          <p:nvPr>
            <p:ph type="sldNum" sz="quarter" idx="12"/>
          </p:nvPr>
        </p:nvSpPr>
        <p:spPr/>
        <p:txBody>
          <a:bodyPr/>
          <a:lstStyle/>
          <a:p>
            <a:fld id="{E23A4DA3-58FB-407D-9DBA-A3EF52C7272A}" type="slidenum">
              <a:rPr lang="en-US" smtClean="0"/>
              <a:t>12</a:t>
            </a:fld>
            <a:endParaRPr lang="en-US"/>
          </a:p>
        </p:txBody>
      </p:sp>
    </p:spTree>
    <p:extLst>
      <p:ext uri="{BB962C8B-B14F-4D97-AF65-F5344CB8AC3E}">
        <p14:creationId xmlns:p14="http://schemas.microsoft.com/office/powerpoint/2010/main" val="899129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a:r>
            <a:br>
              <a:rPr lang="en-US" dirty="0" smtClean="0"/>
            </a:br>
            <a:r>
              <a:rPr lang="en-US" dirty="0" smtClean="0"/>
              <a:t>Legislative Update</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13</a:t>
            </a:fld>
            <a:endParaRPr lang="en-US"/>
          </a:p>
        </p:txBody>
      </p:sp>
    </p:spTree>
    <p:extLst>
      <p:ext uri="{BB962C8B-B14F-4D97-AF65-F5344CB8AC3E}">
        <p14:creationId xmlns:p14="http://schemas.microsoft.com/office/powerpoint/2010/main" val="3243225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0" indent="-457200"/>
            <a:r>
              <a:rPr lang="en-US" dirty="0" smtClean="0"/>
              <a:t>BUSREGS-21</a:t>
            </a:r>
          </a:p>
          <a:p>
            <a:pPr marL="457200" indent="-457200"/>
            <a:r>
              <a:rPr lang="en-US" dirty="0" smtClean="0"/>
              <a:t>Obamacare:  Definition of Full-Time Employee and Other Reforms</a:t>
            </a:r>
          </a:p>
          <a:p>
            <a:pPr marL="457200" indent="-457200"/>
            <a:r>
              <a:rPr lang="en-US" dirty="0" smtClean="0"/>
              <a:t>Diesel Emissions Reduction Act (DERA) </a:t>
            </a:r>
          </a:p>
          <a:p>
            <a:pPr marL="457200" indent="-457200"/>
            <a:r>
              <a:rPr lang="en-US" dirty="0" smtClean="0"/>
              <a:t>Tax Reform</a:t>
            </a:r>
            <a:endParaRPr lang="en-US" dirty="0"/>
          </a:p>
        </p:txBody>
      </p:sp>
      <p:sp>
        <p:nvSpPr>
          <p:cNvPr id="7" name="Title 3"/>
          <p:cNvSpPr>
            <a:spLocks noGrp="1"/>
          </p:cNvSpPr>
          <p:nvPr>
            <p:ph type="title"/>
          </p:nvPr>
        </p:nvSpPr>
        <p:spPr>
          <a:xfrm>
            <a:off x="457200" y="274638"/>
            <a:ext cx="8229600" cy="1143000"/>
          </a:xfrm>
        </p:spPr>
        <p:txBody>
          <a:bodyPr>
            <a:normAutofit fontScale="90000"/>
          </a:bodyPr>
          <a:lstStyle/>
          <a:p>
            <a:r>
              <a:rPr lang="en-US" dirty="0" smtClean="0"/>
              <a:t>NSTA’s Pending Legislative Priorities</a:t>
            </a:r>
            <a:endParaRPr lang="en-US" dirty="0"/>
          </a:p>
        </p:txBody>
      </p:sp>
    </p:spTree>
    <p:extLst>
      <p:ext uri="{BB962C8B-B14F-4D97-AF65-F5344CB8AC3E}">
        <p14:creationId xmlns:p14="http://schemas.microsoft.com/office/powerpoint/2010/main" val="3095406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763000" cy="1143000"/>
          </a:xfrm>
        </p:spPr>
        <p:txBody>
          <a:bodyPr>
            <a:normAutofit/>
          </a:bodyPr>
          <a:lstStyle/>
          <a:p>
            <a:r>
              <a:rPr lang="en-US" sz="4600" dirty="0" smtClean="0"/>
              <a:t>BUSREGS-21</a:t>
            </a:r>
            <a:endParaRPr lang="en-US" sz="4600" dirty="0"/>
          </a:p>
        </p:txBody>
      </p:sp>
      <p:sp>
        <p:nvSpPr>
          <p:cNvPr id="6" name="Content Placeholder 5"/>
          <p:cNvSpPr>
            <a:spLocks noGrp="1"/>
          </p:cNvSpPr>
          <p:nvPr>
            <p:ph idx="1"/>
          </p:nvPr>
        </p:nvSpPr>
        <p:spPr>
          <a:xfrm>
            <a:off x="152400" y="1447800"/>
            <a:ext cx="8229600" cy="5029200"/>
          </a:xfrm>
        </p:spPr>
        <p:txBody>
          <a:bodyPr>
            <a:noAutofit/>
          </a:bodyPr>
          <a:lstStyle/>
          <a:p>
            <a:pPr indent="-342900"/>
            <a:r>
              <a:rPr lang="en-US" sz="2200" dirty="0" smtClean="0"/>
              <a:t>Buses United for Safety, Regulatory Reform and Enhanced Growth for the 21</a:t>
            </a:r>
            <a:r>
              <a:rPr lang="en-US" sz="2200" baseline="30000" dirty="0" smtClean="0"/>
              <a:t>st</a:t>
            </a:r>
            <a:r>
              <a:rPr lang="en-US" sz="2200" dirty="0" smtClean="0"/>
              <a:t> Century (BUSREGS-21) Introduced by Congressman Scott Perry (R-PA) in April 2017.</a:t>
            </a:r>
          </a:p>
          <a:p>
            <a:pPr indent="-342900"/>
            <a:r>
              <a:rPr lang="en-US" sz="2200" dirty="0" smtClean="0"/>
              <a:t>NSTA worked with UMA and the Congressman in drafting.</a:t>
            </a:r>
          </a:p>
          <a:p>
            <a:pPr indent="-342900"/>
            <a:r>
              <a:rPr lang="en-US" sz="2200" dirty="0" smtClean="0"/>
              <a:t>Comprehensive bill designed to bring about regulatory reform for the passenger carrier industry, resulting in improved safety, expanded investments and job creation.  Legislation would:</a:t>
            </a:r>
          </a:p>
          <a:p>
            <a:pPr lvl="1" indent="-342900"/>
            <a:r>
              <a:rPr lang="en-US" sz="1800" dirty="0" smtClean="0"/>
              <a:t>Evaluate whether existing regulations applicable to buses are achieving goals;</a:t>
            </a:r>
          </a:p>
          <a:p>
            <a:pPr lvl="1" indent="-342900"/>
            <a:r>
              <a:rPr lang="en-US" sz="1800" dirty="0" smtClean="0"/>
              <a:t>Modernize and streamline federal motor carrier safety and vehicle safety regulations for the industry;</a:t>
            </a:r>
          </a:p>
          <a:p>
            <a:pPr lvl="1" indent="-342900"/>
            <a:r>
              <a:rPr lang="en-US" sz="1800" dirty="0" smtClean="0"/>
              <a:t>Ensure regulations written to apply to both trucks and buses are fully evaluated for their appropriateness to bus operations;</a:t>
            </a:r>
          </a:p>
          <a:p>
            <a:pPr lvl="1" indent="-342900"/>
            <a:r>
              <a:rPr lang="en-US" sz="1800" dirty="0" smtClean="0"/>
              <a:t>Provide stronger accountability to federally-funded public transit agencies to ensure they are meeting existing requirements; and</a:t>
            </a:r>
          </a:p>
          <a:p>
            <a:pPr lvl="1" indent="-342900"/>
            <a:r>
              <a:rPr lang="en-US" sz="1800" dirty="0" smtClean="0"/>
              <a:t>Create an incentive program for public transit agencies partnering with the private sector.</a:t>
            </a:r>
            <a:br>
              <a:rPr lang="en-US" sz="1800" dirty="0" smtClean="0"/>
            </a:br>
            <a:endParaRPr lang="en-US" sz="1800" dirty="0"/>
          </a:p>
          <a:p>
            <a:pPr>
              <a:spcBef>
                <a:spcPts val="0"/>
              </a:spcBef>
            </a:pPr>
            <a:endParaRPr lang="en-US" sz="2300" dirty="0"/>
          </a:p>
        </p:txBody>
      </p:sp>
    </p:spTree>
    <p:extLst>
      <p:ext uri="{BB962C8B-B14F-4D97-AF65-F5344CB8AC3E}">
        <p14:creationId xmlns:p14="http://schemas.microsoft.com/office/powerpoint/2010/main" val="700549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“Repeal and Replace”</a:t>
            </a:r>
            <a:endParaRPr lang="en-US" dirty="0"/>
          </a:p>
        </p:txBody>
      </p:sp>
      <p:sp>
        <p:nvSpPr>
          <p:cNvPr id="3" name="Content Placeholder 2"/>
          <p:cNvSpPr>
            <a:spLocks noGrp="1"/>
          </p:cNvSpPr>
          <p:nvPr>
            <p:ph idx="1"/>
          </p:nvPr>
        </p:nvSpPr>
        <p:spPr/>
        <p:txBody>
          <a:bodyPr>
            <a:normAutofit fontScale="92500"/>
          </a:bodyPr>
          <a:lstStyle/>
          <a:p>
            <a:r>
              <a:rPr lang="en-US" dirty="0" smtClean="0"/>
              <a:t>March 7, 2017:  House Ways and Means, Energy and Commerce Committees released the initial legislative text of “Repeal and Replace.”</a:t>
            </a:r>
          </a:p>
          <a:p>
            <a:r>
              <a:rPr lang="en-US" dirty="0" smtClean="0"/>
              <a:t>Bill eliminated individual mandate, employer mandate block-granting Medicaid dollars to states and shifting subsidies from income to age.</a:t>
            </a:r>
          </a:p>
          <a:p>
            <a:r>
              <a:rPr lang="en-US" dirty="0" smtClean="0"/>
              <a:t>Bill passed House on May 4 by vote of 217-213.</a:t>
            </a:r>
          </a:p>
          <a:p>
            <a:r>
              <a:rPr lang="en-US" dirty="0" smtClean="0"/>
              <a:t>Senate action is expected to take much longer.</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16</a:t>
            </a:fld>
            <a:endParaRPr lang="en-US"/>
          </a:p>
        </p:txBody>
      </p:sp>
    </p:spTree>
    <p:extLst>
      <p:ext uri="{BB962C8B-B14F-4D97-AF65-F5344CB8AC3E}">
        <p14:creationId xmlns:p14="http://schemas.microsoft.com/office/powerpoint/2010/main" val="72127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Diesel Emission Reduction Act (DERA)</a:t>
            </a:r>
            <a:endParaRPr lang="en-US" dirty="0"/>
          </a:p>
        </p:txBody>
      </p:sp>
      <p:sp>
        <p:nvSpPr>
          <p:cNvPr id="3" name="Content Placeholder 2"/>
          <p:cNvSpPr>
            <a:spLocks noGrp="1"/>
          </p:cNvSpPr>
          <p:nvPr>
            <p:ph idx="1"/>
          </p:nvPr>
        </p:nvSpPr>
        <p:spPr/>
        <p:txBody>
          <a:bodyPr/>
          <a:lstStyle/>
          <a:p>
            <a:r>
              <a:rPr lang="en-US" dirty="0" smtClean="0"/>
              <a:t>Congress provided $50 million for DERA in Fiscal Year 2016.</a:t>
            </a:r>
          </a:p>
          <a:p>
            <a:r>
              <a:rPr lang="en-US" dirty="0" smtClean="0"/>
              <a:t>Under a Continuing Resolution the funding was extended to April 28, 2017.</a:t>
            </a:r>
          </a:p>
          <a:p>
            <a:r>
              <a:rPr lang="en-US" dirty="0" smtClean="0"/>
              <a:t>Congress provided $60 million for DERA in Fiscal Year 2018.</a:t>
            </a:r>
          </a:p>
          <a:p>
            <a:r>
              <a:rPr lang="en-US" dirty="0" smtClean="0"/>
              <a:t>$34 million available under DERA Grant Opportunity.  Proposals due to EPA by July 5.</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17</a:t>
            </a:fld>
            <a:endParaRPr lang="en-US"/>
          </a:p>
        </p:txBody>
      </p:sp>
    </p:spTree>
    <p:extLst>
      <p:ext uri="{BB962C8B-B14F-4D97-AF65-F5344CB8AC3E}">
        <p14:creationId xmlns:p14="http://schemas.microsoft.com/office/powerpoint/2010/main" val="2034254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House is planning to work from the blueprint released last year.</a:t>
            </a:r>
          </a:p>
          <a:p>
            <a:r>
              <a:rPr lang="en-US" dirty="0" smtClean="0"/>
              <a:t>Senate will develop its own bill.</a:t>
            </a:r>
          </a:p>
          <a:p>
            <a:r>
              <a:rPr lang="en-US" dirty="0" smtClean="0"/>
              <a:t>NSTA’s Position:</a:t>
            </a:r>
          </a:p>
          <a:p>
            <a:pPr lvl="1"/>
            <a:r>
              <a:rPr lang="en-US" dirty="0" smtClean="0"/>
              <a:t>Support comprehensive tax reform to address both individual and corporate tax rates and policies;</a:t>
            </a:r>
          </a:p>
          <a:p>
            <a:pPr lvl="1"/>
            <a:r>
              <a:rPr lang="en-US" dirty="0" smtClean="0"/>
              <a:t>Support fairness in tax treatment of pass </a:t>
            </a:r>
            <a:r>
              <a:rPr lang="en-US" dirty="0" err="1" smtClean="0"/>
              <a:t>through’s</a:t>
            </a:r>
            <a:r>
              <a:rPr lang="en-US" dirty="0" smtClean="0"/>
              <a:t> such as LLCs, Partnerships and S-Corporations;</a:t>
            </a:r>
          </a:p>
          <a:p>
            <a:pPr lvl="1"/>
            <a:r>
              <a:rPr lang="en-US" dirty="0" smtClean="0"/>
              <a:t>Support continuance of the current exemption from the federal diesel fuel tax for school bus transportation.</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18</a:t>
            </a:fld>
            <a:endParaRPr lang="en-US"/>
          </a:p>
        </p:txBody>
      </p:sp>
    </p:spTree>
    <p:extLst>
      <p:ext uri="{BB962C8B-B14F-4D97-AF65-F5344CB8AC3E}">
        <p14:creationId xmlns:p14="http://schemas.microsoft.com/office/powerpoint/2010/main" val="1518524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Seat Belt Bills &amp; </a:t>
            </a:r>
            <a:br>
              <a:rPr lang="en-US" dirty="0" smtClean="0"/>
            </a:br>
            <a:r>
              <a:rPr lang="en-US" dirty="0" smtClean="0"/>
              <a:t>Congressional Action</a:t>
            </a:r>
            <a:endParaRPr lang="en-US" dirty="0"/>
          </a:p>
        </p:txBody>
      </p:sp>
      <p:sp>
        <p:nvSpPr>
          <p:cNvPr id="3" name="Content Placeholder 2"/>
          <p:cNvSpPr>
            <a:spLocks noGrp="1"/>
          </p:cNvSpPr>
          <p:nvPr>
            <p:ph idx="1"/>
          </p:nvPr>
        </p:nvSpPr>
        <p:spPr/>
        <p:txBody>
          <a:bodyPr/>
          <a:lstStyle/>
          <a:p>
            <a:r>
              <a:rPr lang="en-US" dirty="0" smtClean="0"/>
              <a:t>2016 – BELTS Act</a:t>
            </a:r>
          </a:p>
          <a:p>
            <a:r>
              <a:rPr lang="en-US" dirty="0" smtClean="0"/>
              <a:t>School Bus Safety Hearing Request</a:t>
            </a:r>
          </a:p>
          <a:p>
            <a:r>
              <a:rPr lang="en-US" dirty="0" smtClean="0"/>
              <a:t>2017 – Best to Use Safety Belts Act (BUS Act) of 2017 </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19</a:t>
            </a:fld>
            <a:endParaRPr lang="en-US"/>
          </a:p>
        </p:txBody>
      </p:sp>
    </p:spTree>
    <p:extLst>
      <p:ext uri="{BB962C8B-B14F-4D97-AF65-F5344CB8AC3E}">
        <p14:creationId xmlns:p14="http://schemas.microsoft.com/office/powerpoint/2010/main" val="2122349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type="body" idx="1"/>
          </p:nvPr>
        </p:nvSpPr>
        <p:spPr>
          <a:xfrm>
            <a:off x="533400" y="2971800"/>
            <a:ext cx="8022336" cy="2590800"/>
          </a:xfrm>
        </p:spPr>
        <p:txBody>
          <a:bodyPr>
            <a:normAutofit fontScale="85000" lnSpcReduction="20000"/>
          </a:bodyPr>
          <a:lstStyle/>
          <a:p>
            <a:pPr marL="571500" indent="-571500">
              <a:buFont typeface="Arial" panose="020B0604020202020204" pitchFamily="34" charset="0"/>
              <a:buChar char="•"/>
            </a:pPr>
            <a:r>
              <a:rPr lang="en-US" sz="4000" dirty="0" smtClean="0"/>
              <a:t>Political Overview</a:t>
            </a:r>
          </a:p>
          <a:p>
            <a:pPr marL="571500" indent="-571500">
              <a:buFont typeface="Arial" panose="020B0604020202020204" pitchFamily="34" charset="0"/>
              <a:buChar char="•"/>
            </a:pPr>
            <a:r>
              <a:rPr lang="en-US" sz="4000" dirty="0" smtClean="0"/>
              <a:t>Legislative Update</a:t>
            </a:r>
          </a:p>
          <a:p>
            <a:pPr marL="571500" indent="-571500">
              <a:buFont typeface="Arial" panose="020B0604020202020204" pitchFamily="34" charset="0"/>
              <a:buChar char="•"/>
            </a:pPr>
            <a:r>
              <a:rPr lang="en-US" sz="4000" dirty="0" smtClean="0"/>
              <a:t>Regulatory Update</a:t>
            </a:r>
          </a:p>
          <a:p>
            <a:pPr marL="571500" indent="-571500">
              <a:buFont typeface="Arial" panose="020B0604020202020204" pitchFamily="34" charset="0"/>
              <a:buChar char="•"/>
            </a:pPr>
            <a:r>
              <a:rPr lang="en-US" sz="4000" dirty="0" smtClean="0"/>
              <a:t>Recent Accidents &amp; NTSB Reports</a:t>
            </a:r>
          </a:p>
          <a:p>
            <a:pPr marL="571500" indent="-571500">
              <a:buFont typeface="Arial" panose="020B0604020202020204" pitchFamily="34" charset="0"/>
              <a:buChar char="•"/>
            </a:pPr>
            <a:r>
              <a:rPr lang="en-US" sz="4000" dirty="0" smtClean="0"/>
              <a:t>American School Bus Council</a:t>
            </a:r>
          </a:p>
          <a:p>
            <a:pPr marL="571500" indent="-571500">
              <a:buFont typeface="Arial" panose="020B0604020202020204" pitchFamily="34" charset="0"/>
              <a:buChar char="•"/>
            </a:pPr>
            <a:r>
              <a:rPr lang="en-US" sz="4000" dirty="0" smtClean="0"/>
              <a:t>NSTA Benefits &amp; Membership</a:t>
            </a:r>
            <a:endParaRPr lang="en-US" sz="4000" dirty="0"/>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a:t>
            </a:fld>
            <a:endParaRPr lang="en-US"/>
          </a:p>
        </p:txBody>
      </p:sp>
    </p:spTree>
    <p:extLst>
      <p:ext uri="{BB962C8B-B14F-4D97-AF65-F5344CB8AC3E}">
        <p14:creationId xmlns:p14="http://schemas.microsoft.com/office/powerpoint/2010/main" val="696445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BELTS Act</a:t>
            </a:r>
            <a:endParaRPr lang="en-US" dirty="0"/>
          </a:p>
        </p:txBody>
      </p:sp>
      <p:sp>
        <p:nvSpPr>
          <p:cNvPr id="3" name="Content Placeholder 2"/>
          <p:cNvSpPr>
            <a:spLocks noGrp="1"/>
          </p:cNvSpPr>
          <p:nvPr>
            <p:ph idx="1"/>
          </p:nvPr>
        </p:nvSpPr>
        <p:spPr/>
        <p:txBody>
          <a:bodyPr>
            <a:normAutofit fontScale="92500" lnSpcReduction="10000"/>
          </a:bodyPr>
          <a:lstStyle/>
          <a:p>
            <a:pPr indent="-342900"/>
            <a:r>
              <a:rPr lang="en-US" sz="2800" dirty="0" smtClean="0"/>
              <a:t>Introduced by then Congresswoman Tammy Duckworth (D-IL) and Steve Cohen (D-TN) in December 2016.</a:t>
            </a:r>
          </a:p>
          <a:p>
            <a:pPr indent="-342900"/>
            <a:r>
              <a:rPr lang="en-US" sz="2800" dirty="0" smtClean="0"/>
              <a:t>Bring </a:t>
            </a:r>
            <a:r>
              <a:rPr lang="en-US" sz="2800" dirty="0"/>
              <a:t>Enhanced Liability in Transportation for Students </a:t>
            </a:r>
            <a:r>
              <a:rPr lang="en-US" sz="2800" dirty="0" smtClean="0"/>
              <a:t>Act:</a:t>
            </a:r>
            <a:endParaRPr lang="en-US" sz="2800" dirty="0"/>
          </a:p>
          <a:p>
            <a:pPr lvl="1" indent="-342900"/>
            <a:r>
              <a:rPr lang="en-US" dirty="0"/>
              <a:t>Creates seat belt demonstration grant </a:t>
            </a:r>
            <a:r>
              <a:rPr lang="en-US" dirty="0" smtClean="0"/>
              <a:t>program.</a:t>
            </a:r>
            <a:endParaRPr lang="en-US" dirty="0"/>
          </a:p>
          <a:p>
            <a:pPr lvl="1" indent="-342900"/>
            <a:r>
              <a:rPr lang="en-US" dirty="0"/>
              <a:t>Provides funding for public school districts </a:t>
            </a:r>
            <a:r>
              <a:rPr lang="en-US" dirty="0" smtClean="0"/>
              <a:t>only.</a:t>
            </a:r>
            <a:endParaRPr lang="en-US" dirty="0"/>
          </a:p>
          <a:p>
            <a:pPr lvl="1" indent="-342900"/>
            <a:r>
              <a:rPr lang="en-US" dirty="0"/>
              <a:t>Includes State sanctions, which provide the bill’s funding, for failure to enact background check laws and illegal passing </a:t>
            </a:r>
            <a:r>
              <a:rPr lang="en-US" dirty="0" smtClean="0"/>
              <a:t>laws.</a:t>
            </a:r>
            <a:endParaRPr lang="en-US" dirty="0"/>
          </a:p>
          <a:p>
            <a:pPr lvl="1" indent="-342900"/>
            <a:r>
              <a:rPr lang="en-US" dirty="0"/>
              <a:t>Provides grants for motion activated detection </a:t>
            </a:r>
            <a:r>
              <a:rPr lang="en-US" dirty="0" smtClean="0"/>
              <a:t>systems.</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20</a:t>
            </a:fld>
            <a:endParaRPr lang="en-US"/>
          </a:p>
        </p:txBody>
      </p:sp>
    </p:spTree>
    <p:extLst>
      <p:ext uri="{BB962C8B-B14F-4D97-AF65-F5344CB8AC3E}">
        <p14:creationId xmlns:p14="http://schemas.microsoft.com/office/powerpoint/2010/main" val="342803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Bus Safety Hearing Request</a:t>
            </a:r>
            <a:endParaRPr lang="en-US" dirty="0"/>
          </a:p>
        </p:txBody>
      </p:sp>
      <p:sp>
        <p:nvSpPr>
          <p:cNvPr id="3" name="Content Placeholder 2"/>
          <p:cNvSpPr>
            <a:spLocks noGrp="1"/>
          </p:cNvSpPr>
          <p:nvPr>
            <p:ph idx="1"/>
          </p:nvPr>
        </p:nvSpPr>
        <p:spPr/>
        <p:txBody>
          <a:bodyPr>
            <a:normAutofit lnSpcReduction="10000"/>
          </a:bodyPr>
          <a:lstStyle/>
          <a:p>
            <a:r>
              <a:rPr lang="en-US" dirty="0" smtClean="0"/>
              <a:t>Congressmen Elijah Cummings (D-MD), Steve Cohen (D-TN) and Jimmy Duncan (R-TN) sent joint letter to House Transportation and Infrastructure Committee Chair Bill Shuster (R-PA) requesting hearing on school bus safety.</a:t>
            </a:r>
          </a:p>
          <a:p>
            <a:r>
              <a:rPr lang="en-US" dirty="0" smtClean="0"/>
              <a:t>Committee is planning six hearings on surface transportation issues through June, but will not have one specific to school bus safety.</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21</a:t>
            </a:fld>
            <a:endParaRPr lang="en-US"/>
          </a:p>
        </p:txBody>
      </p:sp>
    </p:spTree>
    <p:extLst>
      <p:ext uri="{BB962C8B-B14F-4D97-AF65-F5344CB8AC3E}">
        <p14:creationId xmlns:p14="http://schemas.microsoft.com/office/powerpoint/2010/main" val="807687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Act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Introduced by Congressman Charlie Crist (D-FL) in April 2017.</a:t>
            </a:r>
          </a:p>
          <a:p>
            <a:r>
              <a:rPr lang="en-US" dirty="0" smtClean="0"/>
              <a:t>Mandates lap-shoulder belts on all new school buses.</a:t>
            </a:r>
          </a:p>
          <a:p>
            <a:r>
              <a:rPr lang="en-US" dirty="0" smtClean="0"/>
              <a:t>Effective 90 days after enactment.</a:t>
            </a:r>
          </a:p>
          <a:p>
            <a:r>
              <a:rPr lang="en-US" dirty="0" smtClean="0"/>
              <a:t>Creates a new DOT safety upgrade grant program to state education agencies and school districts to fund retrofits and make other safety improvements to the bus.</a:t>
            </a:r>
          </a:p>
          <a:p>
            <a:r>
              <a:rPr lang="en-US" dirty="0" smtClean="0"/>
              <a:t>Private sector not eligible.</a:t>
            </a:r>
          </a:p>
          <a:p>
            <a:r>
              <a:rPr lang="en-US" dirty="0" smtClean="0"/>
              <a:t>$3 billion in funding authorized.</a:t>
            </a:r>
          </a:p>
          <a:p>
            <a:r>
              <a:rPr lang="en-US" dirty="0" smtClean="0"/>
              <a:t>House Transportation and Infrastructure Committee not supportive of moving the legislation.</a:t>
            </a:r>
          </a:p>
        </p:txBody>
      </p:sp>
      <p:sp>
        <p:nvSpPr>
          <p:cNvPr id="4" name="Slide Number Placeholder 3"/>
          <p:cNvSpPr>
            <a:spLocks noGrp="1"/>
          </p:cNvSpPr>
          <p:nvPr>
            <p:ph type="sldNum" sz="quarter" idx="12"/>
          </p:nvPr>
        </p:nvSpPr>
        <p:spPr/>
        <p:txBody>
          <a:bodyPr/>
          <a:lstStyle/>
          <a:p>
            <a:fld id="{E23A4DA3-58FB-407D-9DBA-A3EF52C7272A}" type="slidenum">
              <a:rPr lang="en-US" smtClean="0"/>
              <a:t>22</a:t>
            </a:fld>
            <a:endParaRPr lang="en-US"/>
          </a:p>
        </p:txBody>
      </p:sp>
    </p:spTree>
    <p:extLst>
      <p:ext uri="{BB962C8B-B14F-4D97-AF65-F5344CB8AC3E}">
        <p14:creationId xmlns:p14="http://schemas.microsoft.com/office/powerpoint/2010/main" val="1705909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NSTA Position on </a:t>
            </a:r>
            <a:r>
              <a:rPr lang="en-US" dirty="0"/>
              <a:t/>
            </a:r>
            <a:br>
              <a:rPr lang="en-US" dirty="0"/>
            </a:br>
            <a:r>
              <a:rPr lang="en-US" dirty="0" smtClean="0"/>
              <a:t>Seat Belt Legislation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decision to equip school buses with seat belts should be a state and/or local decision.</a:t>
            </a:r>
          </a:p>
          <a:p>
            <a:r>
              <a:rPr lang="en-US" dirty="0" smtClean="0"/>
              <a:t>Any federal funding should be available to all school transportation providers equally.</a:t>
            </a:r>
          </a:p>
          <a:p>
            <a:r>
              <a:rPr lang="en-US" dirty="0" smtClean="0"/>
              <a:t>NSTA opposes:</a:t>
            </a:r>
          </a:p>
          <a:p>
            <a:pPr lvl="1"/>
            <a:r>
              <a:rPr lang="en-US" dirty="0" smtClean="0"/>
              <a:t>Retrofitting.</a:t>
            </a:r>
          </a:p>
          <a:p>
            <a:pPr lvl="1"/>
            <a:r>
              <a:rPr lang="en-US" dirty="0" smtClean="0"/>
              <a:t>Federal sanctions that withhold state funding allocations to enact certain laws.</a:t>
            </a:r>
          </a:p>
          <a:p>
            <a:pPr lvl="1"/>
            <a:r>
              <a:rPr lang="en-US" dirty="0" smtClean="0"/>
              <a:t>Stop </a:t>
            </a:r>
            <a:r>
              <a:rPr lang="en-US" dirty="0"/>
              <a:t>arm violation funding from being used to equip school buses with seat belts.</a:t>
            </a:r>
          </a:p>
          <a:p>
            <a:r>
              <a:rPr lang="en-US" dirty="0" smtClean="0"/>
              <a:t>NSTA encourages:</a:t>
            </a:r>
          </a:p>
          <a:p>
            <a:pPr lvl="1"/>
            <a:r>
              <a:rPr lang="en-US" dirty="0" smtClean="0"/>
              <a:t>The study of effective countermeasures and an educational effort to address illegal passing.</a:t>
            </a:r>
          </a:p>
          <a:p>
            <a:pPr lvl="1"/>
            <a:r>
              <a:rPr lang="en-US" dirty="0" smtClean="0"/>
              <a:t>A study on the effectiveness of motion-activated detection systems.</a:t>
            </a:r>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23</a:t>
            </a:fld>
            <a:endParaRPr lang="en-US"/>
          </a:p>
        </p:txBody>
      </p:sp>
    </p:spTree>
    <p:extLst>
      <p:ext uri="{BB962C8B-B14F-4D97-AF65-F5344CB8AC3E}">
        <p14:creationId xmlns:p14="http://schemas.microsoft.com/office/powerpoint/2010/main" val="722569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a:r>
            <a:br>
              <a:rPr lang="en-US" dirty="0" smtClean="0"/>
            </a:br>
            <a:r>
              <a:rPr lang="en-US" dirty="0" smtClean="0"/>
              <a:t>Regulatory Update</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24</a:t>
            </a:fld>
            <a:endParaRPr lang="en-US"/>
          </a:p>
        </p:txBody>
      </p:sp>
    </p:spTree>
    <p:extLst>
      <p:ext uri="{BB962C8B-B14F-4D97-AF65-F5344CB8AC3E}">
        <p14:creationId xmlns:p14="http://schemas.microsoft.com/office/powerpoint/2010/main" val="3243225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3A4DA3-58FB-407D-9DBA-A3EF52C7272A}" type="slidenum">
              <a:rPr lang="en-US" smtClean="0"/>
              <a:t>25</a:t>
            </a:fld>
            <a:endParaRPr lang="en-US"/>
          </a:p>
        </p:txBody>
      </p:sp>
      <p:sp>
        <p:nvSpPr>
          <p:cNvPr id="5" name="Content Placeholder 4"/>
          <p:cNvSpPr>
            <a:spLocks noGrp="1"/>
          </p:cNvSpPr>
          <p:nvPr>
            <p:ph idx="1"/>
          </p:nvPr>
        </p:nvSpPr>
        <p:spPr/>
        <p:txBody>
          <a:bodyPr>
            <a:normAutofit lnSpcReduction="10000"/>
          </a:bodyPr>
          <a:lstStyle/>
          <a:p>
            <a:r>
              <a:rPr lang="en-US" dirty="0" smtClean="0"/>
              <a:t>2007 Proposal:</a:t>
            </a:r>
          </a:p>
          <a:p>
            <a:pPr lvl="1"/>
            <a:r>
              <a:rPr lang="en-US" dirty="0" smtClean="0"/>
              <a:t>120 Hours Class A; 90 Hours Class B or C</a:t>
            </a:r>
          </a:p>
          <a:p>
            <a:pPr lvl="1"/>
            <a:r>
              <a:rPr lang="en-US" dirty="0"/>
              <a:t>Motor carriers could develop their own training programs, but all programs would have to be accredited as independent training institutions.</a:t>
            </a:r>
          </a:p>
          <a:p>
            <a:pPr lvl="1"/>
            <a:r>
              <a:rPr lang="en-US" dirty="0"/>
              <a:t>Business would have to be operational for 1-2 years before applying.</a:t>
            </a:r>
          </a:p>
          <a:p>
            <a:r>
              <a:rPr lang="en-US" dirty="0" smtClean="0"/>
              <a:t>Final </a:t>
            </a:r>
            <a:r>
              <a:rPr lang="en-US" dirty="0"/>
              <a:t>Rule issued </a:t>
            </a:r>
            <a:r>
              <a:rPr lang="en-US" dirty="0" smtClean="0"/>
              <a:t>12/8/16, Effective date delayed by Administration to 6/5/17.</a:t>
            </a:r>
          </a:p>
          <a:p>
            <a:r>
              <a:rPr lang="en-US" dirty="0" smtClean="0"/>
              <a:t>Compliance </a:t>
            </a:r>
            <a:r>
              <a:rPr lang="en-US" dirty="0"/>
              <a:t>date: </a:t>
            </a:r>
            <a:r>
              <a:rPr lang="en-US" dirty="0" smtClean="0"/>
              <a:t>2/7/2020.</a:t>
            </a:r>
            <a:endParaRPr lang="en-US" dirty="0"/>
          </a:p>
        </p:txBody>
      </p:sp>
      <p:sp>
        <p:nvSpPr>
          <p:cNvPr id="6" name="Title 5"/>
          <p:cNvSpPr>
            <a:spLocks noGrp="1"/>
          </p:cNvSpPr>
          <p:nvPr>
            <p:ph type="title"/>
          </p:nvPr>
        </p:nvSpPr>
        <p:spPr/>
        <p:txBody>
          <a:bodyPr>
            <a:normAutofit fontScale="90000"/>
          </a:bodyPr>
          <a:lstStyle/>
          <a:p>
            <a:r>
              <a:rPr lang="en-US" dirty="0"/>
              <a:t>FMCSA – Entry Level Driver </a:t>
            </a:r>
            <a:r>
              <a:rPr lang="en-US" dirty="0" smtClean="0"/>
              <a:t>Training</a:t>
            </a:r>
            <a:br>
              <a:rPr lang="en-US" dirty="0" smtClean="0"/>
            </a:br>
            <a:r>
              <a:rPr lang="en-US" dirty="0" smtClean="0"/>
              <a:t>FINAL RULE</a:t>
            </a:r>
            <a:endParaRPr lang="en-US" dirty="0"/>
          </a:p>
        </p:txBody>
      </p:sp>
    </p:spTree>
    <p:extLst>
      <p:ext uri="{BB962C8B-B14F-4D97-AF65-F5344CB8AC3E}">
        <p14:creationId xmlns:p14="http://schemas.microsoft.com/office/powerpoint/2010/main" val="241717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ELDT (Continued)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a:t>NSTA served on Negotiated Rulemaking Committee.</a:t>
            </a:r>
          </a:p>
          <a:p>
            <a:r>
              <a:rPr lang="en-US" dirty="0"/>
              <a:t>Applies to all individuals applying for a CDL, CDL upgrade or CDL endorsement to operate in interstate and intrastate commerce after 2/6/2020.</a:t>
            </a:r>
          </a:p>
          <a:p>
            <a:r>
              <a:rPr lang="en-US" dirty="0"/>
              <a:t>No minimum hours requirement for theory or behind-the-wheel.</a:t>
            </a:r>
          </a:p>
          <a:p>
            <a:r>
              <a:rPr lang="en-US" dirty="0"/>
              <a:t>Everything done electronically.</a:t>
            </a:r>
          </a:p>
          <a:p>
            <a:r>
              <a:rPr lang="en-US" dirty="0"/>
              <a:t>NO paper copies.</a:t>
            </a:r>
          </a:p>
          <a:p>
            <a:r>
              <a:rPr lang="en-US" dirty="0"/>
              <a:t>Companies need to register to provide training.</a:t>
            </a:r>
          </a:p>
          <a:p>
            <a:r>
              <a:rPr lang="en-US" dirty="0"/>
              <a:t>NSTA Resource document provides more information</a:t>
            </a:r>
            <a:r>
              <a:rPr lang="en-US" dirty="0" smtClean="0"/>
              <a:t>.</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26</a:t>
            </a:fld>
            <a:endParaRPr lang="en-US"/>
          </a:p>
        </p:txBody>
      </p:sp>
    </p:spTree>
    <p:extLst>
      <p:ext uri="{BB962C8B-B14F-4D97-AF65-F5344CB8AC3E}">
        <p14:creationId xmlns:p14="http://schemas.microsoft.com/office/powerpoint/2010/main" val="2492789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FMCSA-Drug &amp; Alcohol </a:t>
            </a:r>
            <a:r>
              <a:rPr lang="en-US" dirty="0" smtClean="0"/>
              <a:t>Clearinghouse – FINAL RULE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FMCSA issued Final Rule 12/5/16.  Effective date:  1/4/17.  Compliance date:  1/1/2020.</a:t>
            </a:r>
          </a:p>
          <a:p>
            <a:r>
              <a:rPr lang="en-US" dirty="0"/>
              <a:t>Establishes </a:t>
            </a:r>
            <a:r>
              <a:rPr lang="en-US" dirty="0" smtClean="0"/>
              <a:t>Drug </a:t>
            </a:r>
            <a:r>
              <a:rPr lang="en-US" dirty="0"/>
              <a:t>&amp; </a:t>
            </a:r>
            <a:r>
              <a:rPr lang="en-US" dirty="0" smtClean="0"/>
              <a:t>Alcohol </a:t>
            </a:r>
            <a:r>
              <a:rPr lang="en-US" dirty="0"/>
              <a:t>C</a:t>
            </a:r>
            <a:r>
              <a:rPr lang="en-US" dirty="0" smtClean="0"/>
              <a:t>learinghouse </a:t>
            </a:r>
            <a:r>
              <a:rPr lang="en-US" dirty="0"/>
              <a:t>for commercial truck and bus </a:t>
            </a:r>
            <a:r>
              <a:rPr lang="en-US" dirty="0" smtClean="0"/>
              <a:t>drivers to serve </a:t>
            </a:r>
            <a:r>
              <a:rPr lang="en-US" dirty="0"/>
              <a:t>as repository of violations of FMCSA’s drug &amp; alcohol testing program by CDL holders.</a:t>
            </a:r>
          </a:p>
          <a:p>
            <a:r>
              <a:rPr lang="en-US" dirty="0" smtClean="0"/>
              <a:t>Carriers </a:t>
            </a:r>
            <a:r>
              <a:rPr lang="en-US" dirty="0"/>
              <a:t>will be required to query the system for current and prospective employees.</a:t>
            </a:r>
          </a:p>
          <a:p>
            <a:r>
              <a:rPr lang="en-US" dirty="0"/>
              <a:t>Drivers can review their information at no cost</a:t>
            </a:r>
            <a:r>
              <a:rPr lang="en-US" dirty="0" smtClean="0"/>
              <a:t>.</a:t>
            </a:r>
          </a:p>
          <a:p>
            <a:r>
              <a:rPr lang="en-US" dirty="0"/>
              <a:t>Drivers must grant employers permission to access records</a:t>
            </a:r>
            <a:r>
              <a:rPr lang="en-US" dirty="0" smtClean="0"/>
              <a:t>.</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27</a:t>
            </a:fld>
            <a:endParaRPr lang="en-US"/>
          </a:p>
        </p:txBody>
      </p:sp>
    </p:spTree>
    <p:extLst>
      <p:ext uri="{BB962C8B-B14F-4D97-AF65-F5344CB8AC3E}">
        <p14:creationId xmlns:p14="http://schemas.microsoft.com/office/powerpoint/2010/main" val="1998992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Fitness Determination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FMCSA issued Notice of Proposed Rulemaking 1/21/2016.</a:t>
            </a:r>
          </a:p>
          <a:p>
            <a:r>
              <a:rPr lang="en-US" dirty="0" smtClean="0"/>
              <a:t>Proposed revised methodology for issuance of a safety fitness determination (SFD).  New rating:  “Unfit” or no rating.</a:t>
            </a:r>
          </a:p>
          <a:p>
            <a:r>
              <a:rPr lang="en-US" dirty="0" smtClean="0"/>
              <a:t>FMCSA had announced a Supplemental Notice of Proposed Rulemaking (SNPRM) forthcoming.</a:t>
            </a:r>
          </a:p>
          <a:p>
            <a:r>
              <a:rPr lang="en-US" dirty="0" smtClean="0"/>
              <a:t>3/23/2017 Withdrew NPRM and cancelled SNPRM saying FMCSA must receive and review the National Academy of Science study (required by FAST Act) and assess corrective actions and complete additional analysis.</a:t>
            </a:r>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28</a:t>
            </a:fld>
            <a:endParaRPr lang="en-US"/>
          </a:p>
        </p:txBody>
      </p:sp>
    </p:spTree>
    <p:extLst>
      <p:ext uri="{BB962C8B-B14F-4D97-AF65-F5344CB8AC3E}">
        <p14:creationId xmlns:p14="http://schemas.microsoft.com/office/powerpoint/2010/main" val="3024165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Responsibility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Passenger carriers required to carry minimum of $5 million per vehicle.</a:t>
            </a:r>
          </a:p>
          <a:p>
            <a:r>
              <a:rPr lang="en-US" dirty="0" smtClean="0"/>
              <a:t>FMCSA considering raising minimum to at least $20 million and indexed for inflation.</a:t>
            </a:r>
          </a:p>
          <a:p>
            <a:r>
              <a:rPr lang="en-US" dirty="0" smtClean="0"/>
              <a:t>FMCSA issued Advance Notice of Proposed Rulemaking (ANRPM) 11/28/2014.</a:t>
            </a:r>
          </a:p>
          <a:p>
            <a:r>
              <a:rPr lang="en-US" dirty="0" smtClean="0"/>
              <a:t>Sought public comment on whether to exercise discretion to increase minimum levels of financial responsibility, and if so, to what levels.</a:t>
            </a:r>
          </a:p>
          <a:p>
            <a:r>
              <a:rPr lang="en-US" dirty="0" smtClean="0"/>
              <a:t>FMCSA received 2, 181 comments.</a:t>
            </a:r>
          </a:p>
          <a:p>
            <a:r>
              <a:rPr lang="en-US" dirty="0" smtClean="0"/>
              <a:t>Citing lack of sufficient data, FMCSA withdrew the proposal on 6/5/2017.</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29</a:t>
            </a:fld>
            <a:endParaRPr lang="en-US"/>
          </a:p>
        </p:txBody>
      </p:sp>
    </p:spTree>
    <p:extLst>
      <p:ext uri="{BB962C8B-B14F-4D97-AF65-F5344CB8AC3E}">
        <p14:creationId xmlns:p14="http://schemas.microsoft.com/office/powerpoint/2010/main" val="2505848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a:r>
            <a:br>
              <a:rPr lang="en-US" dirty="0" smtClean="0"/>
            </a:br>
            <a:r>
              <a:rPr lang="en-US" dirty="0" smtClean="0"/>
              <a:t>Political Overview</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a:t>
            </a:fld>
            <a:endParaRPr lang="en-US"/>
          </a:p>
        </p:txBody>
      </p:sp>
    </p:spTree>
    <p:extLst>
      <p:ext uri="{BB962C8B-B14F-4D97-AF65-F5344CB8AC3E}">
        <p14:creationId xmlns:p14="http://schemas.microsoft.com/office/powerpoint/2010/main" val="3025139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OSHA Final Rule on Records of Recordable Injury &amp; Illness</a:t>
            </a:r>
            <a:endParaRPr lang="en-US" dirty="0"/>
          </a:p>
        </p:txBody>
      </p:sp>
      <p:sp>
        <p:nvSpPr>
          <p:cNvPr id="3" name="Content Placeholder 2"/>
          <p:cNvSpPr>
            <a:spLocks noGrp="1"/>
          </p:cNvSpPr>
          <p:nvPr>
            <p:ph idx="1"/>
          </p:nvPr>
        </p:nvSpPr>
        <p:spPr/>
        <p:txBody>
          <a:bodyPr/>
          <a:lstStyle/>
          <a:p>
            <a:r>
              <a:rPr lang="en-US" dirty="0" smtClean="0"/>
              <a:t>OSHA published Final Rule on an employers continuing obligation to make and maintain an accurate record of each recordable injury and illness 12/19/16.</a:t>
            </a:r>
          </a:p>
          <a:p>
            <a:r>
              <a:rPr lang="en-US" dirty="0" smtClean="0"/>
              <a:t>Final Rule was to become effective 1/18/17.</a:t>
            </a:r>
          </a:p>
          <a:p>
            <a:r>
              <a:rPr lang="en-US" dirty="0" smtClean="0"/>
              <a:t>Congress used Congressional Review Act to turn back the Final Rule.</a:t>
            </a:r>
          </a:p>
          <a:p>
            <a:r>
              <a:rPr lang="en-US" dirty="0" smtClean="0"/>
              <a:t>Restores requirement that records must only be kept 6 months.</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30</a:t>
            </a:fld>
            <a:endParaRPr lang="en-US"/>
          </a:p>
        </p:txBody>
      </p:sp>
    </p:spTree>
    <p:extLst>
      <p:ext uri="{BB962C8B-B14F-4D97-AF65-F5344CB8AC3E}">
        <p14:creationId xmlns:p14="http://schemas.microsoft.com/office/powerpoint/2010/main" val="135641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NHTSA- Education of Proper Use of Seat Belts</a:t>
            </a:r>
          </a:p>
        </p:txBody>
      </p:sp>
      <p:sp>
        <p:nvSpPr>
          <p:cNvPr id="3" name="Content Placeholder 2"/>
          <p:cNvSpPr>
            <a:spLocks noGrp="1"/>
          </p:cNvSpPr>
          <p:nvPr>
            <p:ph idx="1"/>
          </p:nvPr>
        </p:nvSpPr>
        <p:spPr/>
        <p:txBody>
          <a:bodyPr>
            <a:normAutofit fontScale="77500" lnSpcReduction="20000"/>
          </a:bodyPr>
          <a:lstStyle/>
          <a:p>
            <a:r>
              <a:rPr lang="en-US" dirty="0"/>
              <a:t>NHTSA </a:t>
            </a:r>
            <a:r>
              <a:rPr lang="en-US" dirty="0" smtClean="0"/>
              <a:t>, through a third-party vendor, </a:t>
            </a:r>
            <a:r>
              <a:rPr lang="en-US" dirty="0" err="1" smtClean="0"/>
              <a:t>ToXcel</a:t>
            </a:r>
            <a:r>
              <a:rPr lang="en-US" dirty="0" smtClean="0"/>
              <a:t>, contacted NSTA for assistance identifying school districts who have </a:t>
            </a:r>
            <a:r>
              <a:rPr lang="en-US" dirty="0"/>
              <a:t>or </a:t>
            </a:r>
            <a:r>
              <a:rPr lang="en-US" dirty="0" smtClean="0"/>
              <a:t>who are </a:t>
            </a:r>
            <a:r>
              <a:rPr lang="en-US" dirty="0"/>
              <a:t>planning to implement seat belts on school buses.</a:t>
            </a:r>
          </a:p>
          <a:p>
            <a:r>
              <a:rPr lang="en-US" dirty="0" smtClean="0"/>
              <a:t>NSTA informed members of the survey on 5/22/17.</a:t>
            </a:r>
          </a:p>
          <a:p>
            <a:r>
              <a:rPr lang="en-US" dirty="0" smtClean="0"/>
              <a:t>NSTA informed members participation is voluntary; NSTA will not receive information collected; and the only decision-based questions asked imply your decision is budgetary or “other.”</a:t>
            </a:r>
          </a:p>
          <a:p>
            <a:r>
              <a:rPr lang="en-US" dirty="0" smtClean="0"/>
              <a:t>NHTSA using survey information to group respondents  for interviewing in an attempt to understand </a:t>
            </a:r>
            <a:r>
              <a:rPr lang="en-US" dirty="0"/>
              <a:t>state and local decision making and funding mechanisms used.</a:t>
            </a:r>
          </a:p>
          <a:p>
            <a:r>
              <a:rPr lang="en-US" dirty="0"/>
              <a:t>NHTSA also plans to study bus driver distractions related to belt </a:t>
            </a:r>
            <a:r>
              <a:rPr lang="en-US" dirty="0" smtClean="0"/>
              <a:t>use via the survey information provided.</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31</a:t>
            </a:fld>
            <a:endParaRPr lang="en-US"/>
          </a:p>
        </p:txBody>
      </p:sp>
    </p:spTree>
    <p:extLst>
      <p:ext uri="{BB962C8B-B14F-4D97-AF65-F5344CB8AC3E}">
        <p14:creationId xmlns:p14="http://schemas.microsoft.com/office/powerpoint/2010/main" val="839239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NHTSA – Autonomous Vehicles</a:t>
            </a:r>
            <a:endParaRPr lang="en-US" dirty="0"/>
          </a:p>
        </p:txBody>
      </p:sp>
      <p:sp>
        <p:nvSpPr>
          <p:cNvPr id="3" name="Content Placeholder 2"/>
          <p:cNvSpPr>
            <a:spLocks noGrp="1"/>
          </p:cNvSpPr>
          <p:nvPr>
            <p:ph idx="1"/>
          </p:nvPr>
        </p:nvSpPr>
        <p:spPr/>
        <p:txBody>
          <a:bodyPr>
            <a:normAutofit fontScale="92500"/>
          </a:bodyPr>
          <a:lstStyle/>
          <a:p>
            <a:pPr marL="438912" lvl="1" indent="-320040">
              <a:spcBef>
                <a:spcPts val="0"/>
              </a:spcBef>
              <a:buClr>
                <a:schemeClr val="accent1"/>
              </a:buClr>
              <a:buSzPct val="80000"/>
              <a:buFont typeface="Wingdings 2"/>
              <a:buChar char=""/>
            </a:pPr>
            <a:r>
              <a:rPr lang="en-US" dirty="0"/>
              <a:t>NHTSA/DOT guidance encourages current leaders to drive the policy with regulations to </a:t>
            </a:r>
            <a:r>
              <a:rPr lang="en-US" dirty="0" smtClean="0"/>
              <a:t>follow.</a:t>
            </a:r>
          </a:p>
          <a:p>
            <a:pPr marL="438912" lvl="1" indent="-320040">
              <a:spcBef>
                <a:spcPts val="0"/>
              </a:spcBef>
              <a:buClr>
                <a:schemeClr val="accent1"/>
              </a:buClr>
              <a:buSzPct val="80000"/>
              <a:buFont typeface="Wingdings 2"/>
              <a:buChar char=""/>
            </a:pPr>
            <a:r>
              <a:rPr lang="en-US" dirty="0"/>
              <a:t>Corporations and States ahead of Federal </a:t>
            </a:r>
            <a:r>
              <a:rPr lang="en-US" dirty="0" smtClean="0"/>
              <a:t>Government, but Federal government quickly engaging.</a:t>
            </a:r>
          </a:p>
          <a:p>
            <a:pPr marL="438912" lvl="1" indent="-320040">
              <a:spcBef>
                <a:spcPts val="0"/>
              </a:spcBef>
              <a:buClr>
                <a:schemeClr val="accent1"/>
              </a:buClr>
              <a:buSzPct val="80000"/>
              <a:buFont typeface="Wingdings 2"/>
              <a:buChar char=""/>
            </a:pPr>
            <a:r>
              <a:rPr lang="en-US" dirty="0" smtClean="0"/>
              <a:t>Current Corporate Players:</a:t>
            </a:r>
          </a:p>
          <a:p>
            <a:pPr lvl="1"/>
            <a:r>
              <a:rPr lang="en-US" dirty="0"/>
              <a:t>Corporations (Google, Apple, Microsoft, Bosch)</a:t>
            </a:r>
          </a:p>
          <a:p>
            <a:pPr lvl="1"/>
            <a:r>
              <a:rPr lang="en-US" dirty="0"/>
              <a:t>Car Manufacturers and Suppliers </a:t>
            </a:r>
          </a:p>
          <a:p>
            <a:pPr lvl="1"/>
            <a:r>
              <a:rPr lang="en-US" dirty="0"/>
              <a:t>Uber, </a:t>
            </a:r>
            <a:r>
              <a:rPr lang="en-US" dirty="0" smtClean="0"/>
              <a:t>Lyft</a:t>
            </a:r>
          </a:p>
          <a:p>
            <a:pPr lvl="1"/>
            <a:r>
              <a:rPr lang="en-US" dirty="0" smtClean="0"/>
              <a:t>Current government players:</a:t>
            </a:r>
          </a:p>
          <a:p>
            <a:pPr lvl="2"/>
            <a:r>
              <a:rPr lang="en-US" smtClean="0"/>
              <a:t>FMCSA, NHTSA, FTA, FHWA, NTSB, DHS, DOD</a:t>
            </a:r>
            <a:endParaRPr lang="en-US" dirty="0"/>
          </a:p>
          <a:p>
            <a:pPr marL="438912" lvl="1" indent="-320040">
              <a:spcBef>
                <a:spcPts val="0"/>
              </a:spcBef>
              <a:buClr>
                <a:schemeClr val="accent1"/>
              </a:buClr>
              <a:buSzPct val="80000"/>
              <a:buFont typeface="Wingdings 2"/>
              <a:buChar char=""/>
            </a:pPr>
            <a:endParaRPr lang="en-US" dirty="0"/>
          </a:p>
          <a:p>
            <a:pPr marL="438912" lvl="1" indent="-320040">
              <a:spcBef>
                <a:spcPts val="0"/>
              </a:spcBef>
              <a:buClr>
                <a:schemeClr val="accent1"/>
              </a:buClr>
              <a:buSzPct val="80000"/>
              <a:buFont typeface="Wingdings 2"/>
              <a:buChar char=""/>
            </a:pPr>
            <a:endParaRPr lang="en-US" dirty="0" smtClean="0"/>
          </a:p>
          <a:p>
            <a:pPr marL="438912" lvl="1" indent="-320040">
              <a:spcBef>
                <a:spcPts val="0"/>
              </a:spcBef>
              <a:buClr>
                <a:schemeClr val="accent1"/>
              </a:buClr>
              <a:buSzPct val="80000"/>
              <a:buFont typeface="Wingdings 2"/>
              <a:buChar char=""/>
            </a:pPr>
            <a:endParaRPr lang="en-US" dirty="0"/>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32</a:t>
            </a:fld>
            <a:endParaRPr lang="en-US"/>
          </a:p>
        </p:txBody>
      </p:sp>
    </p:spTree>
    <p:extLst>
      <p:ext uri="{BB962C8B-B14F-4D97-AF65-F5344CB8AC3E}">
        <p14:creationId xmlns:p14="http://schemas.microsoft.com/office/powerpoint/2010/main" val="771776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NHTSA – Autonomous Vehicles</a:t>
            </a:r>
          </a:p>
        </p:txBody>
      </p:sp>
      <p:sp>
        <p:nvSpPr>
          <p:cNvPr id="3" name="Content Placeholder 2"/>
          <p:cNvSpPr>
            <a:spLocks noGrp="1"/>
          </p:cNvSpPr>
          <p:nvPr>
            <p:ph idx="1"/>
          </p:nvPr>
        </p:nvSpPr>
        <p:spPr/>
        <p:txBody>
          <a:bodyPr>
            <a:normAutofit fontScale="92500" lnSpcReduction="20000"/>
          </a:bodyPr>
          <a:lstStyle/>
          <a:p>
            <a:r>
              <a:rPr lang="en-US" dirty="0"/>
              <a:t>DOT created Autonomous Vehicle Advisory Committee </a:t>
            </a:r>
            <a:r>
              <a:rPr lang="en-US" dirty="0" smtClean="0"/>
              <a:t>in January 2017 to </a:t>
            </a:r>
            <a:r>
              <a:rPr lang="en-US" dirty="0"/>
              <a:t>provide information, advice and recommendations on cross-modal matters related to the deployment of autonomous vehicles.</a:t>
            </a:r>
          </a:p>
          <a:p>
            <a:r>
              <a:rPr lang="en-US" dirty="0"/>
              <a:t>Committee expected to </a:t>
            </a:r>
            <a:r>
              <a:rPr lang="en-US" dirty="0" smtClean="0"/>
              <a:t>focus on </a:t>
            </a:r>
            <a:r>
              <a:rPr lang="en-US" dirty="0"/>
              <a:t>safety, mobility, environmental sustainability, state of good repair, human impact, data use and cybersecurity.</a:t>
            </a:r>
          </a:p>
          <a:p>
            <a:r>
              <a:rPr lang="en-US" dirty="0" smtClean="0"/>
              <a:t>NSTA continues to engage on issue to ensure school buses and their safety concerns are not overlooked or misunderstood.</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33</a:t>
            </a:fld>
            <a:endParaRPr lang="en-US"/>
          </a:p>
        </p:txBody>
      </p:sp>
    </p:spTree>
    <p:extLst>
      <p:ext uri="{BB962C8B-B14F-4D97-AF65-F5344CB8AC3E}">
        <p14:creationId xmlns:p14="http://schemas.microsoft.com/office/powerpoint/2010/main" val="1747234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Volkswagen Settlement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Volkswagen (VW) recently announced a partial settlement which will create 2 funds for diesel vehicle replacement and repowering and electric and fuel cell vehicle deployment.</a:t>
            </a:r>
          </a:p>
          <a:p>
            <a:r>
              <a:rPr lang="en-US" dirty="0" smtClean="0"/>
              <a:t>The states will manage Mitigation Trust Fund (MTF), while VW, with oversight from EPA and CARB will manage the ZEV Fund.</a:t>
            </a:r>
          </a:p>
          <a:p>
            <a:r>
              <a:rPr lang="en-US" dirty="0" smtClean="0"/>
              <a:t>Trustee for MTF recently named.  </a:t>
            </a:r>
          </a:p>
          <a:p>
            <a:r>
              <a:rPr lang="en-US" dirty="0" smtClean="0"/>
              <a:t>ID MTF Allocation:  	$17,349,037.39</a:t>
            </a:r>
            <a:r>
              <a:rPr lang="en-US" dirty="0"/>
              <a:t>.</a:t>
            </a:r>
            <a:endParaRPr lang="en-US" dirty="0" smtClean="0"/>
          </a:p>
          <a:p>
            <a:r>
              <a:rPr lang="en-US" dirty="0" smtClean="0"/>
              <a:t>NSTA resource document provides greater information on how you can engage.</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34</a:t>
            </a:fld>
            <a:endParaRPr lang="en-US"/>
          </a:p>
        </p:txBody>
      </p:sp>
    </p:spTree>
    <p:extLst>
      <p:ext uri="{BB962C8B-B14F-4D97-AF65-F5344CB8AC3E}">
        <p14:creationId xmlns:p14="http://schemas.microsoft.com/office/powerpoint/2010/main" val="1921340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GAO Report on School Bus Safety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Issued January 2017 following FAST Act requirement.</a:t>
            </a:r>
          </a:p>
          <a:p>
            <a:r>
              <a:rPr lang="en-US" dirty="0" smtClean="0"/>
              <a:t>Examined:</a:t>
            </a:r>
          </a:p>
          <a:p>
            <a:pPr lvl="1"/>
            <a:r>
              <a:rPr lang="en-US" dirty="0" smtClean="0"/>
              <a:t>Fatal crashes involving school buses 2000-2014; and</a:t>
            </a:r>
          </a:p>
          <a:p>
            <a:pPr lvl="1"/>
            <a:r>
              <a:rPr lang="en-US" dirty="0" smtClean="0"/>
              <a:t>Federal and state school bus related laws and regulations.</a:t>
            </a:r>
          </a:p>
          <a:p>
            <a:r>
              <a:rPr lang="en-US" dirty="0" smtClean="0"/>
              <a:t>Crash Findings:</a:t>
            </a:r>
          </a:p>
          <a:p>
            <a:pPr lvl="1"/>
            <a:r>
              <a:rPr lang="en-US" dirty="0" smtClean="0"/>
              <a:t>0.3% of fatal motor vehicle crashes involve school buses annually.</a:t>
            </a:r>
          </a:p>
          <a:p>
            <a:pPr lvl="1"/>
            <a:r>
              <a:rPr lang="en-US" dirty="0" smtClean="0"/>
              <a:t>72% of fatal school bus crashes occurred during home-to-school and school-to-home travel times.</a:t>
            </a:r>
          </a:p>
        </p:txBody>
      </p:sp>
      <p:sp>
        <p:nvSpPr>
          <p:cNvPr id="4" name="Slide Number Placeholder 3"/>
          <p:cNvSpPr>
            <a:spLocks noGrp="1"/>
          </p:cNvSpPr>
          <p:nvPr>
            <p:ph type="sldNum" sz="quarter" idx="12"/>
          </p:nvPr>
        </p:nvSpPr>
        <p:spPr/>
        <p:txBody>
          <a:bodyPr/>
          <a:lstStyle/>
          <a:p>
            <a:fld id="{E23A4DA3-58FB-407D-9DBA-A3EF52C7272A}" type="slidenum">
              <a:rPr lang="en-US" smtClean="0"/>
              <a:t>35</a:t>
            </a:fld>
            <a:endParaRPr lang="en-US"/>
          </a:p>
        </p:txBody>
      </p:sp>
    </p:spTree>
    <p:extLst>
      <p:ext uri="{BB962C8B-B14F-4D97-AF65-F5344CB8AC3E}">
        <p14:creationId xmlns:p14="http://schemas.microsoft.com/office/powerpoint/2010/main" val="1132010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GAO Report - 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Laws and Regulations Findings:</a:t>
            </a:r>
          </a:p>
          <a:p>
            <a:pPr lvl="1"/>
            <a:r>
              <a:rPr lang="en-US" dirty="0" smtClean="0"/>
              <a:t>Federal regulations for school bus vehicle standards and driver licensing apply to both school districts and contractors.</a:t>
            </a:r>
          </a:p>
          <a:p>
            <a:pPr lvl="1"/>
            <a:r>
              <a:rPr lang="en-US" dirty="0" smtClean="0"/>
              <a:t>New school buses meet more FMVSSs than any other type of new motor vehicle.</a:t>
            </a:r>
          </a:p>
          <a:p>
            <a:pPr lvl="1"/>
            <a:r>
              <a:rPr lang="en-US" dirty="0" smtClean="0"/>
              <a:t>Federal safety regulations for commercial motor vehicle operations apply in certain cases.</a:t>
            </a:r>
          </a:p>
          <a:p>
            <a:pPr lvl="1"/>
            <a:r>
              <a:rPr lang="en-US" dirty="0" smtClean="0"/>
              <a:t>All 50 states require some type of school bus inspection.</a:t>
            </a:r>
          </a:p>
          <a:p>
            <a:pPr lvl="1"/>
            <a:r>
              <a:rPr lang="en-US" dirty="0" smtClean="0"/>
              <a:t>44 states require refresher training for drivers.</a:t>
            </a:r>
          </a:p>
          <a:p>
            <a:pPr lvl="1"/>
            <a:r>
              <a:rPr lang="en-US" dirty="0" smtClean="0"/>
              <a:t>Less than 25% of states set maximum bus age and seat capacity requirements.</a:t>
            </a:r>
          </a:p>
          <a:p>
            <a:pPr lvl="1"/>
            <a:r>
              <a:rPr lang="en-US" dirty="0" smtClean="0"/>
              <a:t>School bus transportation does not differ based on type of operator.</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36</a:t>
            </a:fld>
            <a:endParaRPr lang="en-US"/>
          </a:p>
        </p:txBody>
      </p:sp>
    </p:spTree>
    <p:extLst>
      <p:ext uri="{BB962C8B-B14F-4D97-AF65-F5344CB8AC3E}">
        <p14:creationId xmlns:p14="http://schemas.microsoft.com/office/powerpoint/2010/main" val="3975477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Louisiana School Transportation Task Force</a:t>
            </a:r>
            <a:endParaRPr lang="en-US" dirty="0"/>
          </a:p>
        </p:txBody>
      </p:sp>
      <p:sp>
        <p:nvSpPr>
          <p:cNvPr id="3" name="Content Placeholder 2"/>
          <p:cNvSpPr>
            <a:spLocks noGrp="1"/>
          </p:cNvSpPr>
          <p:nvPr>
            <p:ph idx="1"/>
          </p:nvPr>
        </p:nvSpPr>
        <p:spPr/>
        <p:txBody>
          <a:bodyPr>
            <a:normAutofit/>
          </a:bodyPr>
          <a:lstStyle/>
          <a:p>
            <a:r>
              <a:rPr lang="en-US" dirty="0" smtClean="0"/>
              <a:t>5/2016 - </a:t>
            </a:r>
            <a:r>
              <a:rPr lang="en-US" dirty="0"/>
              <a:t>State of Louisiana passed </a:t>
            </a:r>
            <a:r>
              <a:rPr lang="en-US" dirty="0" smtClean="0"/>
              <a:t>resolution </a:t>
            </a:r>
            <a:r>
              <a:rPr lang="en-US" dirty="0"/>
              <a:t>forming a Task Force on Student Transportation and School Bus Passenger Safety to conduct a full review of student transportation and school bus passenger safety in light of the recent NHTSA recommendation on seat belts on school buses.  </a:t>
            </a:r>
            <a:endParaRPr lang="en-US" dirty="0" smtClean="0"/>
          </a:p>
          <a:p>
            <a:r>
              <a:rPr lang="en-US" dirty="0" smtClean="0"/>
              <a:t>NSTA named to the Task Force.</a:t>
            </a:r>
          </a:p>
        </p:txBody>
      </p:sp>
      <p:sp>
        <p:nvSpPr>
          <p:cNvPr id="4" name="Slide Number Placeholder 3"/>
          <p:cNvSpPr>
            <a:spLocks noGrp="1"/>
          </p:cNvSpPr>
          <p:nvPr>
            <p:ph type="sldNum" sz="quarter" idx="12"/>
          </p:nvPr>
        </p:nvSpPr>
        <p:spPr/>
        <p:txBody>
          <a:bodyPr/>
          <a:lstStyle/>
          <a:p>
            <a:fld id="{E23A4DA3-58FB-407D-9DBA-A3EF52C7272A}" type="slidenum">
              <a:rPr lang="en-US" smtClean="0"/>
              <a:t>37</a:t>
            </a:fld>
            <a:endParaRPr lang="en-US"/>
          </a:p>
        </p:txBody>
      </p:sp>
    </p:spTree>
    <p:extLst>
      <p:ext uri="{BB962C8B-B14F-4D97-AF65-F5344CB8AC3E}">
        <p14:creationId xmlns:p14="http://schemas.microsoft.com/office/powerpoint/2010/main" val="3519974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Louisiana School Transportation Task Force - Continued</a:t>
            </a:r>
            <a:endParaRPr lang="en-US" dirty="0"/>
          </a:p>
        </p:txBody>
      </p:sp>
      <p:sp>
        <p:nvSpPr>
          <p:cNvPr id="3" name="Content Placeholder 2"/>
          <p:cNvSpPr>
            <a:spLocks noGrp="1"/>
          </p:cNvSpPr>
          <p:nvPr>
            <p:ph idx="1"/>
          </p:nvPr>
        </p:nvSpPr>
        <p:spPr/>
        <p:txBody>
          <a:bodyPr>
            <a:normAutofit lnSpcReduction="10000"/>
          </a:bodyPr>
          <a:lstStyle/>
          <a:p>
            <a:r>
              <a:rPr lang="en-US" dirty="0"/>
              <a:t>Committee report was finalized and submitted to the Senate and House committees on education January 31, 2017.</a:t>
            </a:r>
          </a:p>
          <a:p>
            <a:r>
              <a:rPr lang="en-US" dirty="0"/>
              <a:t>Report supports compartmentalization as the only form of occupant protection unless funding is provided for seat belts and school bus attendants.</a:t>
            </a:r>
          </a:p>
          <a:p>
            <a:r>
              <a:rPr lang="en-US" dirty="0" smtClean="0"/>
              <a:t>Report raises concern of emergency evacuations of belted passengers in thermal and water events.</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38</a:t>
            </a:fld>
            <a:endParaRPr lang="en-US"/>
          </a:p>
        </p:txBody>
      </p:sp>
    </p:spTree>
    <p:extLst>
      <p:ext uri="{BB962C8B-B14F-4D97-AF65-F5344CB8AC3E}">
        <p14:creationId xmlns:p14="http://schemas.microsoft.com/office/powerpoint/2010/main" val="445312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NTSB School Bus Accident </a:t>
            </a:r>
            <a:r>
              <a:rPr lang="en-US" sz="4000" dirty="0" smtClean="0"/>
              <a:t>Investigations &amp; Recommendations</a:t>
            </a:r>
            <a:endParaRPr lang="en-US" sz="4000" dirty="0"/>
          </a:p>
        </p:txBody>
      </p:sp>
      <p:sp>
        <p:nvSpPr>
          <p:cNvPr id="5" name="Content Placeholder 4"/>
          <p:cNvSpPr>
            <a:spLocks noGrp="1"/>
          </p:cNvSpPr>
          <p:nvPr>
            <p:ph type="body" idx="1"/>
          </p:nvPr>
        </p:nvSpPr>
        <p:spPr>
          <a:xfrm>
            <a:off x="762000" y="3352800"/>
            <a:ext cx="8022336" cy="1752600"/>
          </a:xfrm>
        </p:spPr>
        <p:txBody>
          <a:bodyPr>
            <a:normAutofit lnSpcReduction="10000"/>
          </a:bodyPr>
          <a:lstStyle/>
          <a:p>
            <a:r>
              <a:rPr lang="en-US" sz="4000" dirty="0"/>
              <a:t>Anaheim, California</a:t>
            </a:r>
          </a:p>
          <a:p>
            <a:r>
              <a:rPr lang="en-US" sz="4000" dirty="0"/>
              <a:t>Baltimore, Maryland</a:t>
            </a:r>
          </a:p>
          <a:p>
            <a:r>
              <a:rPr lang="en-US" sz="4000" dirty="0"/>
              <a:t>Chattanooga, Tennessee</a:t>
            </a:r>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39</a:t>
            </a:fld>
            <a:endParaRPr lang="en-US"/>
          </a:p>
        </p:txBody>
      </p:sp>
    </p:spTree>
    <p:extLst>
      <p:ext uri="{BB962C8B-B14F-4D97-AF65-F5344CB8AC3E}">
        <p14:creationId xmlns:p14="http://schemas.microsoft.com/office/powerpoint/2010/main" val="274253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dirty="0" smtClean="0"/>
              <a:t>Trump Cabinet Secretaries </a:t>
            </a:r>
            <a:endParaRPr lang="en-US" dirty="0"/>
          </a:p>
        </p:txBody>
      </p:sp>
      <p:sp>
        <p:nvSpPr>
          <p:cNvPr id="6" name="Content Placeholder 5"/>
          <p:cNvSpPr>
            <a:spLocks noGrp="1"/>
          </p:cNvSpPr>
          <p:nvPr>
            <p:ph idx="1"/>
          </p:nvPr>
        </p:nvSpPr>
        <p:spPr>
          <a:xfrm>
            <a:off x="152400" y="1784866"/>
            <a:ext cx="8839200" cy="4615934"/>
          </a:xfrm>
        </p:spPr>
        <p:txBody>
          <a:bodyPr>
            <a:normAutofit fontScale="40000" lnSpcReduction="20000"/>
          </a:bodyPr>
          <a:lstStyle/>
          <a:p>
            <a:pPr marL="800100" lvl="2" indent="0">
              <a:buNone/>
            </a:pPr>
            <a:r>
              <a:rPr lang="en-US" sz="5000" dirty="0" smtClean="0"/>
              <a:t>Secretary of State, Rex </a:t>
            </a:r>
            <a:r>
              <a:rPr lang="en-US" sz="5000" dirty="0" err="1" smtClean="0"/>
              <a:t>Tillerson</a:t>
            </a:r>
            <a:endParaRPr lang="en-US" sz="5000" dirty="0" smtClean="0"/>
          </a:p>
          <a:p>
            <a:pPr marL="800100" lvl="2" indent="0">
              <a:buNone/>
            </a:pPr>
            <a:r>
              <a:rPr lang="en-US" sz="5000" dirty="0" smtClean="0"/>
              <a:t>Attorney General , Jeff Sessions</a:t>
            </a:r>
          </a:p>
          <a:p>
            <a:pPr marL="800100" lvl="2" indent="0">
              <a:buNone/>
            </a:pPr>
            <a:r>
              <a:rPr lang="en-US" sz="5000" dirty="0" smtClean="0"/>
              <a:t>Secretary of Defense, James </a:t>
            </a:r>
            <a:r>
              <a:rPr lang="en-US" sz="5000" dirty="0" err="1" smtClean="0"/>
              <a:t>Mattis</a:t>
            </a:r>
            <a:endParaRPr lang="en-US" sz="5000" dirty="0" smtClean="0"/>
          </a:p>
          <a:p>
            <a:pPr marL="800100" lvl="2" indent="0">
              <a:buNone/>
            </a:pPr>
            <a:r>
              <a:rPr lang="en-US" sz="5000" dirty="0" smtClean="0"/>
              <a:t>Secretary of Homeland Security, John Kelly</a:t>
            </a:r>
          </a:p>
          <a:p>
            <a:pPr marL="800100" lvl="2" indent="0">
              <a:buNone/>
            </a:pPr>
            <a:r>
              <a:rPr lang="en-US" sz="5000" dirty="0" smtClean="0"/>
              <a:t>Secretary of the Treasury, Steven </a:t>
            </a:r>
            <a:r>
              <a:rPr lang="en-US" sz="5000" dirty="0" err="1" smtClean="0"/>
              <a:t>Mnuchin</a:t>
            </a:r>
            <a:endParaRPr lang="en-US" sz="5000" dirty="0" smtClean="0"/>
          </a:p>
          <a:p>
            <a:pPr marL="800100" lvl="2" indent="0">
              <a:buNone/>
            </a:pPr>
            <a:r>
              <a:rPr lang="en-US" sz="5000" dirty="0" smtClean="0"/>
              <a:t>Secretary of Labor, R. Alexander Acosta</a:t>
            </a:r>
          </a:p>
          <a:p>
            <a:pPr marL="800100" lvl="2" indent="0">
              <a:buNone/>
            </a:pPr>
            <a:r>
              <a:rPr lang="en-US" sz="5000" dirty="0" smtClean="0"/>
              <a:t>Secretary of Veterans Affairs, David </a:t>
            </a:r>
            <a:r>
              <a:rPr lang="en-US" sz="5000" dirty="0" err="1" smtClean="0"/>
              <a:t>Shulkin</a:t>
            </a:r>
            <a:endParaRPr lang="en-US" sz="5000" dirty="0" smtClean="0"/>
          </a:p>
          <a:p>
            <a:pPr marL="800100" lvl="2" indent="0">
              <a:buNone/>
            </a:pPr>
            <a:r>
              <a:rPr lang="en-US" sz="5000" dirty="0" smtClean="0"/>
              <a:t>Secretary of the Interior, Ryan </a:t>
            </a:r>
            <a:r>
              <a:rPr lang="en-US" sz="5000" dirty="0" err="1" smtClean="0"/>
              <a:t>Zinke</a:t>
            </a:r>
            <a:endParaRPr lang="en-US" sz="5000" dirty="0" smtClean="0"/>
          </a:p>
          <a:p>
            <a:pPr marL="800100" lvl="2" indent="0">
              <a:buNone/>
            </a:pPr>
            <a:r>
              <a:rPr lang="en-US" sz="5000" dirty="0" smtClean="0"/>
              <a:t>Secretary of Energy, Rick Perry</a:t>
            </a:r>
          </a:p>
          <a:p>
            <a:pPr marL="800100" lvl="2" indent="0">
              <a:buNone/>
            </a:pPr>
            <a:r>
              <a:rPr lang="en-US" sz="5000" dirty="0" smtClean="0"/>
              <a:t>Secretary of Housing and Urban Development, Ben Carson</a:t>
            </a:r>
          </a:p>
          <a:p>
            <a:pPr marL="800100" lvl="2" indent="0">
              <a:buNone/>
            </a:pPr>
            <a:r>
              <a:rPr lang="en-US" sz="5000" dirty="0" smtClean="0"/>
              <a:t>Secretary of Education, Betsy </a:t>
            </a:r>
            <a:r>
              <a:rPr lang="en-US" sz="5000" dirty="0" err="1" smtClean="0"/>
              <a:t>DeVos</a:t>
            </a:r>
            <a:endParaRPr lang="en-US" sz="5000" dirty="0" smtClean="0"/>
          </a:p>
          <a:p>
            <a:pPr marL="800100" lvl="2" indent="0">
              <a:buNone/>
            </a:pPr>
            <a:r>
              <a:rPr lang="en-US" sz="5000" dirty="0" smtClean="0"/>
              <a:t>Secretary of Health and Human Services, Tom Price</a:t>
            </a:r>
          </a:p>
          <a:p>
            <a:pPr marL="800100" lvl="2" indent="0">
              <a:buNone/>
            </a:pPr>
            <a:r>
              <a:rPr lang="en-US" sz="5000" dirty="0" smtClean="0"/>
              <a:t>Secretary of Transportation, Elaine Chao</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2" name="TextBox 1"/>
          <p:cNvSpPr txBox="1"/>
          <p:nvPr/>
        </p:nvSpPr>
        <p:spPr>
          <a:xfrm>
            <a:off x="1447800" y="1600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519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Anaheim, CA – 4/24/14</a:t>
            </a:r>
          </a:p>
        </p:txBody>
      </p:sp>
      <p:sp>
        <p:nvSpPr>
          <p:cNvPr id="3" name="Content Placeholder 2"/>
          <p:cNvSpPr>
            <a:spLocks noGrp="1"/>
          </p:cNvSpPr>
          <p:nvPr>
            <p:ph idx="1"/>
          </p:nvPr>
        </p:nvSpPr>
        <p:spPr/>
        <p:txBody>
          <a:bodyPr>
            <a:normAutofit fontScale="92500" lnSpcReduction="20000"/>
          </a:bodyPr>
          <a:lstStyle/>
          <a:p>
            <a:r>
              <a:rPr lang="en-US" dirty="0"/>
              <a:t>Posted speed:  35mph.  Bus speed: 43 mph.</a:t>
            </a:r>
          </a:p>
          <a:p>
            <a:r>
              <a:rPr lang="en-US" dirty="0"/>
              <a:t>Accident Sequence:</a:t>
            </a:r>
          </a:p>
          <a:p>
            <a:pPr lvl="1"/>
            <a:r>
              <a:rPr lang="en-US" dirty="0"/>
              <a:t>Bus traveling down hill and traveled out of lane to the right.  </a:t>
            </a:r>
          </a:p>
          <a:p>
            <a:pPr lvl="1"/>
            <a:r>
              <a:rPr lang="en-US" dirty="0"/>
              <a:t>Left roadway and overrode right curb.  </a:t>
            </a:r>
          </a:p>
          <a:p>
            <a:pPr lvl="1"/>
            <a:r>
              <a:rPr lang="en-US" dirty="0"/>
              <a:t>Struck and dislodged concrete light post. </a:t>
            </a:r>
          </a:p>
          <a:p>
            <a:pPr lvl="1"/>
            <a:r>
              <a:rPr lang="en-US" dirty="0"/>
              <a:t>Continued up embankment.  </a:t>
            </a:r>
          </a:p>
          <a:p>
            <a:pPr lvl="1"/>
            <a:r>
              <a:rPr lang="en-US" dirty="0"/>
              <a:t>Struck and uprooted tree.  </a:t>
            </a:r>
          </a:p>
          <a:p>
            <a:pPr lvl="1"/>
            <a:r>
              <a:rPr lang="en-US" dirty="0"/>
              <a:t>Left side of bus scraped large tree from front to rear axle.</a:t>
            </a:r>
          </a:p>
          <a:p>
            <a:pPr lvl="1"/>
            <a:r>
              <a:rPr lang="en-US" dirty="0"/>
              <a:t>Bus rested on 30 degree embankment, leaning onto tree.</a:t>
            </a:r>
          </a:p>
        </p:txBody>
      </p:sp>
      <p:sp>
        <p:nvSpPr>
          <p:cNvPr id="4" name="Slide Number Placeholder 3"/>
          <p:cNvSpPr>
            <a:spLocks noGrp="1"/>
          </p:cNvSpPr>
          <p:nvPr>
            <p:ph type="sldNum" sz="quarter" idx="12"/>
          </p:nvPr>
        </p:nvSpPr>
        <p:spPr/>
        <p:txBody>
          <a:bodyPr/>
          <a:lstStyle/>
          <a:p>
            <a:fld id="{E23A4DA3-58FB-407D-9DBA-A3EF52C7272A}" type="slidenum">
              <a:rPr lang="en-US" smtClean="0"/>
              <a:t>40</a:t>
            </a:fld>
            <a:endParaRPr lang="en-US"/>
          </a:p>
        </p:txBody>
      </p:sp>
    </p:spTree>
    <p:extLst>
      <p:ext uri="{BB962C8B-B14F-4D97-AF65-F5344CB8AC3E}">
        <p14:creationId xmlns:p14="http://schemas.microsoft.com/office/powerpoint/2010/main" val="2792157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Anaheim, CA</a:t>
            </a:r>
          </a:p>
        </p:txBody>
      </p:sp>
      <p:pic>
        <p:nvPicPr>
          <p:cNvPr id="5" name="Content Placeholder 4"/>
          <p:cNvPicPr>
            <a:picLocks noGrp="1" noChangeAspect="1"/>
          </p:cNvPicPr>
          <p:nvPr>
            <p:ph idx="1"/>
          </p:nvPr>
        </p:nvPicPr>
        <p:blipFill>
          <a:blip r:embed="rId2"/>
          <a:stretch>
            <a:fillRect/>
          </a:stretch>
        </p:blipFill>
        <p:spPr>
          <a:xfrm>
            <a:off x="1028700" y="1734779"/>
            <a:ext cx="7086600" cy="4729651"/>
          </a:xfrm>
          <a:prstGeom prst="rect">
            <a:avLst/>
          </a:prstGeom>
        </p:spPr>
      </p:pic>
      <p:sp>
        <p:nvSpPr>
          <p:cNvPr id="4" name="Slide Number Placeholder 3"/>
          <p:cNvSpPr>
            <a:spLocks noGrp="1"/>
          </p:cNvSpPr>
          <p:nvPr>
            <p:ph type="sldNum" sz="quarter" idx="12"/>
          </p:nvPr>
        </p:nvSpPr>
        <p:spPr/>
        <p:txBody>
          <a:bodyPr/>
          <a:lstStyle/>
          <a:p>
            <a:fld id="{E23A4DA3-58FB-407D-9DBA-A3EF52C7272A}" type="slidenum">
              <a:rPr lang="en-US" smtClean="0"/>
              <a:t>41</a:t>
            </a:fld>
            <a:endParaRPr lang="en-US"/>
          </a:p>
        </p:txBody>
      </p:sp>
    </p:spTree>
    <p:extLst>
      <p:ext uri="{BB962C8B-B14F-4D97-AF65-F5344CB8AC3E}">
        <p14:creationId xmlns:p14="http://schemas.microsoft.com/office/powerpoint/2010/main" val="103574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Anaheim, CA</a:t>
            </a:r>
          </a:p>
        </p:txBody>
      </p:sp>
      <p:pic>
        <p:nvPicPr>
          <p:cNvPr id="5" name="Content Placeholder 4"/>
          <p:cNvPicPr>
            <a:picLocks noGrp="1" noChangeAspect="1"/>
          </p:cNvPicPr>
          <p:nvPr>
            <p:ph idx="1"/>
          </p:nvPr>
        </p:nvPicPr>
        <p:blipFill>
          <a:blip r:embed="rId2"/>
          <a:stretch>
            <a:fillRect/>
          </a:stretch>
        </p:blipFill>
        <p:spPr>
          <a:xfrm>
            <a:off x="1489534" y="1752600"/>
            <a:ext cx="6164931" cy="4625975"/>
          </a:xfrm>
          <a:prstGeom prst="rect">
            <a:avLst/>
          </a:prstGeom>
        </p:spPr>
      </p:pic>
      <p:sp>
        <p:nvSpPr>
          <p:cNvPr id="4" name="Slide Number Placeholder 3"/>
          <p:cNvSpPr>
            <a:spLocks noGrp="1"/>
          </p:cNvSpPr>
          <p:nvPr>
            <p:ph type="sldNum" sz="quarter" idx="12"/>
          </p:nvPr>
        </p:nvSpPr>
        <p:spPr/>
        <p:txBody>
          <a:bodyPr/>
          <a:lstStyle/>
          <a:p>
            <a:fld id="{E23A4DA3-58FB-407D-9DBA-A3EF52C7272A}" type="slidenum">
              <a:rPr lang="en-US" smtClean="0"/>
              <a:t>42</a:t>
            </a:fld>
            <a:endParaRPr lang="en-US"/>
          </a:p>
        </p:txBody>
      </p:sp>
    </p:spTree>
    <p:extLst>
      <p:ext uri="{BB962C8B-B14F-4D97-AF65-F5344CB8AC3E}">
        <p14:creationId xmlns:p14="http://schemas.microsoft.com/office/powerpoint/2010/main" val="1221719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Anaheim, CA </a:t>
            </a:r>
          </a:p>
        </p:txBody>
      </p:sp>
      <p:sp>
        <p:nvSpPr>
          <p:cNvPr id="3" name="Content Placeholder 2"/>
          <p:cNvSpPr>
            <a:spLocks noGrp="1"/>
          </p:cNvSpPr>
          <p:nvPr>
            <p:ph idx="1"/>
          </p:nvPr>
        </p:nvSpPr>
        <p:spPr/>
        <p:txBody>
          <a:bodyPr>
            <a:normAutofit fontScale="85000" lnSpcReduction="10000"/>
          </a:bodyPr>
          <a:lstStyle/>
          <a:p>
            <a:r>
              <a:rPr lang="en-US" dirty="0"/>
              <a:t>Accident involved school bus with driver and 11 students. </a:t>
            </a:r>
            <a:r>
              <a:rPr lang="en-US" dirty="0" smtClean="0"/>
              <a:t> Driver </a:t>
            </a:r>
            <a:r>
              <a:rPr lang="en-US" dirty="0"/>
              <a:t>and 4 students seriously injured.</a:t>
            </a:r>
          </a:p>
          <a:p>
            <a:r>
              <a:rPr lang="en-US" dirty="0"/>
              <a:t>School bus had lap/shoulder belts and a continuous video recording system.</a:t>
            </a:r>
          </a:p>
          <a:p>
            <a:r>
              <a:rPr lang="en-US" dirty="0"/>
              <a:t>Driver had medical issue and was unresponsive for the duration of the crash event and most </a:t>
            </a:r>
            <a:r>
              <a:rPr lang="en-US" dirty="0" smtClean="0"/>
              <a:t>of the recorded </a:t>
            </a:r>
            <a:r>
              <a:rPr lang="en-US" dirty="0"/>
              <a:t>post-crash events.</a:t>
            </a:r>
          </a:p>
          <a:p>
            <a:r>
              <a:rPr lang="en-US" dirty="0" smtClean="0"/>
              <a:t>Driver did not report his </a:t>
            </a:r>
            <a:r>
              <a:rPr lang="en-US" dirty="0"/>
              <a:t>medical issues </a:t>
            </a:r>
            <a:r>
              <a:rPr lang="en-US" dirty="0" smtClean="0"/>
              <a:t>to the school </a:t>
            </a:r>
            <a:r>
              <a:rPr lang="en-US" dirty="0"/>
              <a:t>district or </a:t>
            </a:r>
            <a:r>
              <a:rPr lang="en-US" dirty="0" smtClean="0"/>
              <a:t>a Certified </a:t>
            </a:r>
            <a:r>
              <a:rPr lang="en-US" dirty="0"/>
              <a:t>Medical Examiner prior to crash.</a:t>
            </a:r>
          </a:p>
          <a:p>
            <a:r>
              <a:rPr lang="en-US" dirty="0" smtClean="0"/>
              <a:t>Accident simulations </a:t>
            </a:r>
            <a:r>
              <a:rPr lang="en-US" dirty="0"/>
              <a:t>showed that injuries would have been greater </a:t>
            </a:r>
            <a:r>
              <a:rPr lang="en-US" dirty="0" smtClean="0"/>
              <a:t>if the bus were not equipped with </a:t>
            </a:r>
            <a:r>
              <a:rPr lang="en-US" dirty="0"/>
              <a:t>seat </a:t>
            </a:r>
            <a:r>
              <a:rPr lang="en-US" dirty="0" smtClean="0"/>
              <a:t>belts – especially for the 2 occupants in row 8.</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43</a:t>
            </a:fld>
            <a:endParaRPr lang="en-US"/>
          </a:p>
        </p:txBody>
      </p:sp>
    </p:spTree>
    <p:extLst>
      <p:ext uri="{BB962C8B-B14F-4D97-AF65-F5344CB8AC3E}">
        <p14:creationId xmlns:p14="http://schemas.microsoft.com/office/powerpoint/2010/main" val="2382955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Anaheim, CA – </a:t>
            </a:r>
            <a:br>
              <a:rPr lang="en-US" dirty="0"/>
            </a:br>
            <a:r>
              <a:rPr lang="en-US" dirty="0"/>
              <a:t>NTSB Recommendations</a:t>
            </a:r>
          </a:p>
        </p:txBody>
      </p:sp>
      <p:sp>
        <p:nvSpPr>
          <p:cNvPr id="3" name="Content Placeholder 2"/>
          <p:cNvSpPr>
            <a:spLocks noGrp="1"/>
          </p:cNvSpPr>
          <p:nvPr>
            <p:ph idx="1"/>
          </p:nvPr>
        </p:nvSpPr>
        <p:spPr/>
        <p:txBody>
          <a:bodyPr>
            <a:normAutofit fontScale="85000" lnSpcReduction="10000"/>
          </a:bodyPr>
          <a:lstStyle/>
          <a:p>
            <a:r>
              <a:rPr lang="en-US" u="sng" dirty="0"/>
              <a:t>H-16-7:</a:t>
            </a:r>
            <a:r>
              <a:rPr lang="en-US" dirty="0"/>
              <a:t>  Inform school bus drivers of the impact their health may have on the safe transportation of school children, of their responsibly to accurately and completely report their health history and medications, and of the legal consequences of dishonesty on the medical examination report. </a:t>
            </a:r>
          </a:p>
          <a:p>
            <a:r>
              <a:rPr lang="en-US" u="sng" dirty="0"/>
              <a:t>H-13-36:</a:t>
            </a:r>
            <a:r>
              <a:rPr lang="en-US" dirty="0"/>
              <a:t>  Provide your members with educational materials on lap and shoulder belts providing the highest level of protection for school bus passengers, and advise states or school districts to consider this added safety benefit when purchasing seat belt-equipped school buses.</a:t>
            </a:r>
          </a:p>
        </p:txBody>
      </p:sp>
      <p:sp>
        <p:nvSpPr>
          <p:cNvPr id="4" name="Slide Number Placeholder 3"/>
          <p:cNvSpPr>
            <a:spLocks noGrp="1"/>
          </p:cNvSpPr>
          <p:nvPr>
            <p:ph type="sldNum" sz="quarter" idx="12"/>
          </p:nvPr>
        </p:nvSpPr>
        <p:spPr/>
        <p:txBody>
          <a:bodyPr/>
          <a:lstStyle/>
          <a:p>
            <a:fld id="{E23A4DA3-58FB-407D-9DBA-A3EF52C7272A}" type="slidenum">
              <a:rPr lang="en-US" smtClean="0"/>
              <a:t>44</a:t>
            </a:fld>
            <a:endParaRPr lang="en-US"/>
          </a:p>
        </p:txBody>
      </p:sp>
    </p:spTree>
    <p:extLst>
      <p:ext uri="{BB962C8B-B14F-4D97-AF65-F5344CB8AC3E}">
        <p14:creationId xmlns:p14="http://schemas.microsoft.com/office/powerpoint/2010/main" val="3404260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Baltimore, MD – 11/1/16</a:t>
            </a:r>
          </a:p>
        </p:txBody>
      </p:sp>
      <p:sp>
        <p:nvSpPr>
          <p:cNvPr id="3" name="Content Placeholder 2"/>
          <p:cNvSpPr>
            <a:spLocks noGrp="1"/>
          </p:cNvSpPr>
          <p:nvPr>
            <p:ph idx="1"/>
          </p:nvPr>
        </p:nvSpPr>
        <p:spPr/>
        <p:txBody>
          <a:bodyPr>
            <a:normAutofit lnSpcReduction="10000"/>
          </a:bodyPr>
          <a:lstStyle/>
          <a:p>
            <a:r>
              <a:rPr lang="en-US" dirty="0"/>
              <a:t>Posted speed:  35 mph.  Bus speed:  57 mph.</a:t>
            </a:r>
          </a:p>
          <a:p>
            <a:r>
              <a:rPr lang="en-US" dirty="0"/>
              <a:t>Accident sequence:</a:t>
            </a:r>
          </a:p>
          <a:p>
            <a:pPr lvl="1"/>
            <a:r>
              <a:rPr lang="en-US" dirty="0" smtClean="0"/>
              <a:t>School bus </a:t>
            </a:r>
            <a:r>
              <a:rPr lang="en-US" dirty="0"/>
              <a:t>traveled through intersection and struck rear of a 2012 Ford Mustang.</a:t>
            </a:r>
          </a:p>
          <a:p>
            <a:pPr lvl="1"/>
            <a:r>
              <a:rPr lang="en-US" dirty="0"/>
              <a:t>Mustang struck the south curb of the roadway and collided with a brick wall and a metal fence before coming to rest in the eastbound lane.</a:t>
            </a:r>
          </a:p>
          <a:p>
            <a:pPr lvl="1"/>
            <a:r>
              <a:rPr lang="en-US" dirty="0" smtClean="0"/>
              <a:t>School bus </a:t>
            </a:r>
            <a:r>
              <a:rPr lang="en-US" dirty="0"/>
              <a:t>continued, crossed the center turn lane, entered westbound lane and collided with a 2005 transit bus.</a:t>
            </a:r>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45</a:t>
            </a:fld>
            <a:endParaRPr lang="en-US"/>
          </a:p>
        </p:txBody>
      </p:sp>
    </p:spTree>
    <p:extLst>
      <p:ext uri="{BB962C8B-B14F-4D97-AF65-F5344CB8AC3E}">
        <p14:creationId xmlns:p14="http://schemas.microsoft.com/office/powerpoint/2010/main" val="1201730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Baltimore, MD</a:t>
            </a:r>
          </a:p>
        </p:txBody>
      </p:sp>
      <p:pic>
        <p:nvPicPr>
          <p:cNvPr id="5" name="Content Placeholder 4"/>
          <p:cNvPicPr>
            <a:picLocks noGrp="1" noChangeAspect="1"/>
          </p:cNvPicPr>
          <p:nvPr>
            <p:ph idx="1"/>
          </p:nvPr>
        </p:nvPicPr>
        <p:blipFill>
          <a:blip r:embed="rId2"/>
          <a:stretch>
            <a:fillRect/>
          </a:stretch>
        </p:blipFill>
        <p:spPr>
          <a:xfrm>
            <a:off x="457200" y="1905000"/>
            <a:ext cx="8229600" cy="4376836"/>
          </a:xfrm>
          <a:prstGeom prst="rect">
            <a:avLst/>
          </a:prstGeom>
        </p:spPr>
      </p:pic>
      <p:sp>
        <p:nvSpPr>
          <p:cNvPr id="4" name="Slide Number Placeholder 3"/>
          <p:cNvSpPr>
            <a:spLocks noGrp="1"/>
          </p:cNvSpPr>
          <p:nvPr>
            <p:ph type="sldNum" sz="quarter" idx="12"/>
          </p:nvPr>
        </p:nvSpPr>
        <p:spPr/>
        <p:txBody>
          <a:bodyPr/>
          <a:lstStyle/>
          <a:p>
            <a:fld id="{E23A4DA3-58FB-407D-9DBA-A3EF52C7272A}" type="slidenum">
              <a:rPr lang="en-US" smtClean="0"/>
              <a:t>46</a:t>
            </a:fld>
            <a:endParaRPr lang="en-US"/>
          </a:p>
        </p:txBody>
      </p:sp>
    </p:spTree>
    <p:extLst>
      <p:ext uri="{BB962C8B-B14F-4D97-AF65-F5344CB8AC3E}">
        <p14:creationId xmlns:p14="http://schemas.microsoft.com/office/powerpoint/2010/main" val="3258699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Baltimore, MD – Preliminary Report</a:t>
            </a:r>
          </a:p>
        </p:txBody>
      </p:sp>
      <p:sp>
        <p:nvSpPr>
          <p:cNvPr id="3" name="Content Placeholder 2"/>
          <p:cNvSpPr>
            <a:spLocks noGrp="1"/>
          </p:cNvSpPr>
          <p:nvPr>
            <p:ph idx="1"/>
          </p:nvPr>
        </p:nvSpPr>
        <p:spPr>
          <a:xfrm>
            <a:off x="457200" y="1775191"/>
            <a:ext cx="8229600" cy="5387609"/>
          </a:xfrm>
        </p:spPr>
        <p:txBody>
          <a:bodyPr>
            <a:noAutofit/>
          </a:bodyPr>
          <a:lstStyle/>
          <a:p>
            <a:r>
              <a:rPr lang="en-US" sz="2200" dirty="0"/>
              <a:t>School bus occupied by driver and aide only.  No students.</a:t>
            </a:r>
          </a:p>
          <a:p>
            <a:r>
              <a:rPr lang="en-US" sz="2200" dirty="0"/>
              <a:t>Transit bus occupied by driver and 13 passengers.</a:t>
            </a:r>
          </a:p>
          <a:p>
            <a:r>
              <a:rPr lang="en-US" sz="2200" dirty="0" smtClean="0"/>
              <a:t>Both bus drivers </a:t>
            </a:r>
            <a:r>
              <a:rPr lang="en-US" sz="2200" dirty="0"/>
              <a:t>and 4 </a:t>
            </a:r>
            <a:r>
              <a:rPr lang="en-US" sz="2200" dirty="0" smtClean="0"/>
              <a:t>transit bus passengers were </a:t>
            </a:r>
            <a:r>
              <a:rPr lang="en-US" sz="2200" dirty="0"/>
              <a:t>killed.  </a:t>
            </a:r>
            <a:endParaRPr lang="en-US" sz="2200" dirty="0" smtClean="0"/>
          </a:p>
          <a:p>
            <a:r>
              <a:rPr lang="en-US" sz="2200" dirty="0" smtClean="0"/>
              <a:t>7 </a:t>
            </a:r>
            <a:r>
              <a:rPr lang="en-US" sz="2200" dirty="0"/>
              <a:t>transit bus passengers seriously </a:t>
            </a:r>
            <a:r>
              <a:rPr lang="en-US" sz="2200" dirty="0" smtClean="0"/>
              <a:t>hurt.</a:t>
            </a:r>
            <a:endParaRPr lang="en-US" sz="2200" dirty="0"/>
          </a:p>
          <a:p>
            <a:r>
              <a:rPr lang="en-US" sz="2200" dirty="0"/>
              <a:t>Other driver (Mustang), school bus aide and </a:t>
            </a:r>
            <a:r>
              <a:rPr lang="en-US" sz="2200" dirty="0" smtClean="0"/>
              <a:t>other transit bus passengers </a:t>
            </a:r>
            <a:r>
              <a:rPr lang="en-US" sz="2200" dirty="0"/>
              <a:t>sustained minor injuries.</a:t>
            </a:r>
          </a:p>
          <a:p>
            <a:r>
              <a:rPr lang="en-US" sz="2200" dirty="0"/>
              <a:t>School bus driver had history of hypertension, diabetes and seizures.  In past 5 years driver had had at least 12 crashes or incidents while operating a school bus or personal vehicle.</a:t>
            </a:r>
          </a:p>
          <a:p>
            <a:r>
              <a:rPr lang="en-US" sz="2200" dirty="0"/>
              <a:t>School bus </a:t>
            </a:r>
            <a:r>
              <a:rPr lang="en-US" sz="2200" dirty="0" smtClean="0"/>
              <a:t>driver’s medical certificate </a:t>
            </a:r>
            <a:r>
              <a:rPr lang="en-US" sz="2200" dirty="0"/>
              <a:t>was not on file with MVA at the time of the accident.  MVA had notified driver 2 months prior that </a:t>
            </a:r>
            <a:r>
              <a:rPr lang="en-US" sz="2200" dirty="0" smtClean="0"/>
              <a:t>he </a:t>
            </a:r>
            <a:r>
              <a:rPr lang="en-US" sz="2200" dirty="0"/>
              <a:t>was no longer authorized to operate a CMV</a:t>
            </a:r>
            <a:r>
              <a:rPr lang="en-US" sz="2200" dirty="0" smtClean="0"/>
              <a:t>.</a:t>
            </a:r>
          </a:p>
          <a:p>
            <a:r>
              <a:rPr lang="en-US" sz="2200" dirty="0" smtClean="0"/>
              <a:t>Accident remains under investigation.</a:t>
            </a:r>
            <a:endParaRPr lang="en-US" sz="2200" dirty="0"/>
          </a:p>
        </p:txBody>
      </p:sp>
      <p:sp>
        <p:nvSpPr>
          <p:cNvPr id="4" name="Slide Number Placeholder 3"/>
          <p:cNvSpPr>
            <a:spLocks noGrp="1"/>
          </p:cNvSpPr>
          <p:nvPr>
            <p:ph type="sldNum" sz="quarter" idx="12"/>
          </p:nvPr>
        </p:nvSpPr>
        <p:spPr/>
        <p:txBody>
          <a:bodyPr/>
          <a:lstStyle/>
          <a:p>
            <a:fld id="{E23A4DA3-58FB-407D-9DBA-A3EF52C7272A}" type="slidenum">
              <a:rPr lang="en-US" smtClean="0"/>
              <a:t>47</a:t>
            </a:fld>
            <a:endParaRPr lang="en-US"/>
          </a:p>
        </p:txBody>
      </p:sp>
    </p:spTree>
    <p:extLst>
      <p:ext uri="{BB962C8B-B14F-4D97-AF65-F5344CB8AC3E}">
        <p14:creationId xmlns:p14="http://schemas.microsoft.com/office/powerpoint/2010/main" val="3456759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Chattanooga, TN – 11/21/16</a:t>
            </a:r>
            <a:endParaRPr lang="en-US" dirty="0"/>
          </a:p>
        </p:txBody>
      </p:sp>
      <p:sp>
        <p:nvSpPr>
          <p:cNvPr id="3" name="Content Placeholder 2"/>
          <p:cNvSpPr>
            <a:spLocks noGrp="1"/>
          </p:cNvSpPr>
          <p:nvPr>
            <p:ph idx="1"/>
          </p:nvPr>
        </p:nvSpPr>
        <p:spPr/>
        <p:txBody>
          <a:bodyPr>
            <a:normAutofit/>
          </a:bodyPr>
          <a:lstStyle/>
          <a:p>
            <a:r>
              <a:rPr lang="en-US" dirty="0"/>
              <a:t>Posted speed:  </a:t>
            </a:r>
            <a:r>
              <a:rPr lang="en-US" dirty="0" smtClean="0"/>
              <a:t>25mph/30 mph. </a:t>
            </a:r>
          </a:p>
          <a:p>
            <a:r>
              <a:rPr lang="en-US" dirty="0" smtClean="0"/>
              <a:t>Accident </a:t>
            </a:r>
            <a:r>
              <a:rPr lang="en-US" dirty="0"/>
              <a:t>Sequence:</a:t>
            </a:r>
          </a:p>
          <a:p>
            <a:pPr lvl="1"/>
            <a:r>
              <a:rPr lang="en-US" dirty="0" smtClean="0"/>
              <a:t>While traveling southbound, the bus departed the roadway to the left and collided with a utility pole.</a:t>
            </a:r>
          </a:p>
          <a:p>
            <a:pPr lvl="1"/>
            <a:r>
              <a:rPr lang="en-US" dirty="0" smtClean="0"/>
              <a:t>Following the collision, the bus overturned onto its right side and then collided with a tree.</a:t>
            </a:r>
          </a:p>
          <a:p>
            <a:pPr lvl="1"/>
            <a:r>
              <a:rPr lang="en-US" dirty="0" smtClean="0"/>
              <a:t>The collision with the tree caused the roof of the bus to collapse inward.</a:t>
            </a:r>
            <a:endParaRPr lang="en-US" dirty="0"/>
          </a:p>
          <a:p>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48</a:t>
            </a:fld>
            <a:endParaRPr lang="en-US"/>
          </a:p>
        </p:txBody>
      </p:sp>
    </p:spTree>
    <p:extLst>
      <p:ext uri="{BB962C8B-B14F-4D97-AF65-F5344CB8AC3E}">
        <p14:creationId xmlns:p14="http://schemas.microsoft.com/office/powerpoint/2010/main" val="1710628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Chattanooga, TN – 11/21/16</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67000"/>
            <a:ext cx="7674005" cy="2408129"/>
          </a:xfrm>
        </p:spPr>
      </p:pic>
      <p:sp>
        <p:nvSpPr>
          <p:cNvPr id="4" name="Slide Number Placeholder 3"/>
          <p:cNvSpPr>
            <a:spLocks noGrp="1"/>
          </p:cNvSpPr>
          <p:nvPr>
            <p:ph type="sldNum" sz="quarter" idx="12"/>
          </p:nvPr>
        </p:nvSpPr>
        <p:spPr/>
        <p:txBody>
          <a:bodyPr/>
          <a:lstStyle/>
          <a:p>
            <a:fld id="{E23A4DA3-58FB-407D-9DBA-A3EF52C7272A}" type="slidenum">
              <a:rPr lang="en-US" smtClean="0"/>
              <a:t>49</a:t>
            </a:fld>
            <a:endParaRPr lang="en-US"/>
          </a:p>
        </p:txBody>
      </p:sp>
    </p:spTree>
    <p:extLst>
      <p:ext uri="{BB962C8B-B14F-4D97-AF65-F5344CB8AC3E}">
        <p14:creationId xmlns:p14="http://schemas.microsoft.com/office/powerpoint/2010/main" val="121829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Senate Overview</a:t>
            </a:r>
            <a:endParaRPr lang="en-US" dirty="0"/>
          </a:p>
        </p:txBody>
      </p:sp>
      <p:sp>
        <p:nvSpPr>
          <p:cNvPr id="6" name="Content Placeholder 5"/>
          <p:cNvSpPr>
            <a:spLocks noGrp="1"/>
          </p:cNvSpPr>
          <p:nvPr>
            <p:ph idx="1"/>
          </p:nvPr>
        </p:nvSpPr>
        <p:spPr>
          <a:xfrm>
            <a:off x="152400" y="1981200"/>
            <a:ext cx="8763000" cy="4191000"/>
          </a:xfrm>
        </p:spPr>
        <p:txBody>
          <a:bodyPr/>
          <a:lstStyle/>
          <a:p>
            <a:pPr marL="0" indent="0" algn="ctr">
              <a:buNone/>
            </a:pPr>
            <a:endParaRPr lang="en-US" u="sng" dirty="0" smtClean="0"/>
          </a:p>
          <a:p>
            <a:pPr marL="0" indent="0" algn="ctr">
              <a:buNone/>
            </a:pPr>
            <a:endParaRPr lang="en-US" u="sng" dirty="0" smtClean="0"/>
          </a:p>
          <a:p>
            <a:pPr marL="0" indent="0" algn="ctr">
              <a:buNone/>
            </a:pPr>
            <a:endParaRPr lang="en-US" u="sng" dirty="0" smtClean="0"/>
          </a:p>
          <a:p>
            <a:pPr marL="0" indent="0" algn="ctr">
              <a:buNone/>
            </a:pPr>
            <a:r>
              <a:rPr lang="en-US" u="sng" dirty="0" smtClean="0"/>
              <a:t>U.S. Senate</a:t>
            </a:r>
          </a:p>
          <a:p>
            <a:pPr marL="0" indent="0" algn="ctr">
              <a:buNone/>
            </a:pPr>
            <a:r>
              <a:rPr lang="en-US" dirty="0" smtClean="0"/>
              <a:t>52 Republicans – 48 Democrats</a:t>
            </a:r>
          </a:p>
          <a:p>
            <a:pPr marL="0" indent="0" algn="ctr">
              <a:buNone/>
            </a:pPr>
            <a:r>
              <a:rPr lang="en-US" dirty="0" smtClean="0"/>
              <a:t>7 New Senators</a:t>
            </a:r>
          </a:p>
          <a:p>
            <a:pPr marL="0" indent="0" algn="ctr">
              <a:buNone/>
            </a:pPr>
            <a:r>
              <a:rPr lang="en-US" dirty="0" smtClean="0"/>
              <a:t>Republican Majority </a:t>
            </a:r>
            <a:r>
              <a:rPr lang="en-US" dirty="0" err="1" smtClean="0"/>
              <a:t>Decreasesd</a:t>
            </a:r>
            <a:r>
              <a:rPr lang="en-US" smtClean="0"/>
              <a:t> by </a:t>
            </a:r>
            <a:r>
              <a:rPr lang="en-US" dirty="0" smtClean="0"/>
              <a:t>4 seats </a:t>
            </a:r>
          </a:p>
        </p:txBody>
      </p:sp>
      <p:pic>
        <p:nvPicPr>
          <p:cNvPr id="5124" name="Picture 4" descr="Image result for us sen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1508443"/>
            <a:ext cx="1695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209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Chattanooga, TN – </a:t>
            </a:r>
            <a:r>
              <a:rPr lang="en-US" dirty="0"/>
              <a:t>Preliminary Report</a:t>
            </a:r>
          </a:p>
        </p:txBody>
      </p:sp>
      <p:sp>
        <p:nvSpPr>
          <p:cNvPr id="3" name="Content Placeholder 2"/>
          <p:cNvSpPr>
            <a:spLocks noGrp="1"/>
          </p:cNvSpPr>
          <p:nvPr>
            <p:ph idx="1"/>
          </p:nvPr>
        </p:nvSpPr>
        <p:spPr/>
        <p:txBody>
          <a:bodyPr>
            <a:noAutofit/>
          </a:bodyPr>
          <a:lstStyle/>
          <a:p>
            <a:r>
              <a:rPr lang="en-US" sz="2400" dirty="0"/>
              <a:t>School </a:t>
            </a:r>
            <a:r>
              <a:rPr lang="en-US" sz="2400" dirty="0" smtClean="0"/>
              <a:t>bus occupied by a driver and 37 elementary students.</a:t>
            </a:r>
          </a:p>
          <a:p>
            <a:r>
              <a:rPr lang="en-US" sz="2400" dirty="0" smtClean="0"/>
              <a:t>Six children were killed and 31 students were injured.  The driver received minor injuries.</a:t>
            </a:r>
          </a:p>
          <a:p>
            <a:r>
              <a:rPr lang="en-US" sz="2400" dirty="0" smtClean="0"/>
              <a:t>The driver, an employee of Durham School Services, was licensed and had a current medical certificate.</a:t>
            </a:r>
          </a:p>
          <a:p>
            <a:r>
              <a:rPr lang="en-US" sz="2400" dirty="0" smtClean="0"/>
              <a:t>Driver’s preliminary toxicology test was negative for alcohol and illegal drugs.</a:t>
            </a:r>
          </a:p>
          <a:p>
            <a:r>
              <a:rPr lang="en-US" sz="2400" dirty="0" smtClean="0"/>
              <a:t>Since August 2016, the driver had one reportable and one non-reportable accident, both while operating school buses.</a:t>
            </a:r>
          </a:p>
          <a:p>
            <a:r>
              <a:rPr lang="en-US" sz="2400" dirty="0" smtClean="0"/>
              <a:t>School bus equipped with multiple systems capable of recording and transmitting event-related data.</a:t>
            </a:r>
          </a:p>
          <a:p>
            <a:r>
              <a:rPr lang="en-US" sz="2400" dirty="0" smtClean="0"/>
              <a:t>All aspects of the crash remain under NTSB investigation.</a:t>
            </a:r>
          </a:p>
          <a:p>
            <a:endParaRPr lang="en-US" sz="2400" dirty="0"/>
          </a:p>
        </p:txBody>
      </p:sp>
      <p:sp>
        <p:nvSpPr>
          <p:cNvPr id="4" name="Slide Number Placeholder 3"/>
          <p:cNvSpPr>
            <a:spLocks noGrp="1"/>
          </p:cNvSpPr>
          <p:nvPr>
            <p:ph type="sldNum" sz="quarter" idx="12"/>
          </p:nvPr>
        </p:nvSpPr>
        <p:spPr/>
        <p:txBody>
          <a:bodyPr/>
          <a:lstStyle/>
          <a:p>
            <a:fld id="{E23A4DA3-58FB-407D-9DBA-A3EF52C7272A}" type="slidenum">
              <a:rPr lang="en-US" smtClean="0"/>
              <a:t>50</a:t>
            </a:fld>
            <a:endParaRPr lang="en-US"/>
          </a:p>
        </p:txBody>
      </p:sp>
    </p:spTree>
    <p:extLst>
      <p:ext uri="{BB962C8B-B14F-4D97-AF65-F5344CB8AC3E}">
        <p14:creationId xmlns:p14="http://schemas.microsoft.com/office/powerpoint/2010/main" val="3656591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a:r>
            <a:br>
              <a:rPr lang="en-US" dirty="0" smtClean="0"/>
            </a:br>
            <a:r>
              <a:rPr lang="en-US" dirty="0" smtClean="0"/>
              <a:t>American School Bus Council</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51</a:t>
            </a:fld>
            <a:endParaRPr lang="en-US"/>
          </a:p>
        </p:txBody>
      </p:sp>
    </p:spTree>
    <p:extLst>
      <p:ext uri="{BB962C8B-B14F-4D97-AF65-F5344CB8AC3E}">
        <p14:creationId xmlns:p14="http://schemas.microsoft.com/office/powerpoint/2010/main" val="4229265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NHTSA Campaign</a:t>
            </a:r>
            <a:endParaRPr lang="en-US" dirty="0"/>
          </a:p>
        </p:txBody>
      </p:sp>
      <p:sp>
        <p:nvSpPr>
          <p:cNvPr id="3" name="Content Placeholder 2"/>
          <p:cNvSpPr>
            <a:spLocks noGrp="1"/>
          </p:cNvSpPr>
          <p:nvPr>
            <p:ph idx="1"/>
          </p:nvPr>
        </p:nvSpPr>
        <p:spPr/>
        <p:txBody>
          <a:bodyPr/>
          <a:lstStyle/>
          <a:p>
            <a:r>
              <a:rPr lang="en-US" dirty="0"/>
              <a:t>In 2011 ASBC served as an advisor to NHTSA to create messaging that promoted the benefits of school bus ridership.    </a:t>
            </a:r>
          </a:p>
          <a:p>
            <a:r>
              <a:rPr lang="en-US" dirty="0"/>
              <a:t>The campaign included the development of: </a:t>
            </a:r>
          </a:p>
          <a:p>
            <a:pPr lvl="1"/>
            <a:r>
              <a:rPr lang="en-US" dirty="0"/>
              <a:t>Branding materials (logo, slogan) through focus group testing</a:t>
            </a:r>
          </a:p>
          <a:p>
            <a:pPr lvl="1"/>
            <a:r>
              <a:rPr lang="en-US" dirty="0"/>
              <a:t>Infographics  </a:t>
            </a:r>
          </a:p>
          <a:p>
            <a:pPr lvl="1"/>
            <a:r>
              <a:rPr lang="en-US" dirty="0"/>
              <a:t>Animation</a:t>
            </a:r>
          </a:p>
          <a:p>
            <a:pPr lvl="1"/>
            <a:r>
              <a:rPr lang="en-US" dirty="0"/>
              <a:t>Web and social media messages  </a:t>
            </a:r>
            <a:endParaRPr lang="en-US" dirty="0" smtClean="0"/>
          </a:p>
        </p:txBody>
      </p:sp>
      <p:sp>
        <p:nvSpPr>
          <p:cNvPr id="4" name="Slide Number Placeholder 3"/>
          <p:cNvSpPr>
            <a:spLocks noGrp="1"/>
          </p:cNvSpPr>
          <p:nvPr>
            <p:ph type="sldNum" sz="quarter" idx="12"/>
          </p:nvPr>
        </p:nvSpPr>
        <p:spPr/>
        <p:txBody>
          <a:bodyPr/>
          <a:lstStyle/>
          <a:p>
            <a:fld id="{E23A4DA3-58FB-407D-9DBA-A3EF52C7272A}" type="slidenum">
              <a:rPr lang="en-US" smtClean="0"/>
              <a:t>52</a:t>
            </a:fld>
            <a:endParaRPr lang="en-US"/>
          </a:p>
        </p:txBody>
      </p:sp>
    </p:spTree>
    <p:extLst>
      <p:ext uri="{BB962C8B-B14F-4D97-AF65-F5344CB8AC3E}">
        <p14:creationId xmlns:p14="http://schemas.microsoft.com/office/powerpoint/2010/main" val="1793079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64592" y="1728216"/>
            <a:ext cx="2654808" cy="4572000"/>
          </a:xfrm>
        </p:spPr>
        <p:txBody>
          <a:bodyPr vert="horz" lIns="54864" tIns="91440" rtlCol="0" anchor="t">
            <a:normAutofit fontScale="70000" lnSpcReduction="20000"/>
          </a:bodyPr>
          <a:lstStyle/>
          <a:p>
            <a:r>
              <a:rPr lang="en-US" sz="3000" dirty="0"/>
              <a:t>The “Learn T</a:t>
            </a:r>
            <a:r>
              <a:rPr lang="en-US" sz="3000" dirty="0" smtClean="0"/>
              <a:t>he Facts</a:t>
            </a:r>
            <a:r>
              <a:rPr lang="en-US" sz="3000" dirty="0"/>
              <a:t>” campaign launched through the website </a:t>
            </a:r>
            <a:r>
              <a:rPr lang="en-US" sz="3000" i="1" dirty="0"/>
              <a:t>schoolbusfacts.com</a:t>
            </a:r>
            <a:r>
              <a:rPr lang="en-US" sz="3000" dirty="0"/>
              <a:t> in 2011. </a:t>
            </a:r>
          </a:p>
          <a:p>
            <a:endParaRPr lang="en-US" sz="3000" dirty="0"/>
          </a:p>
          <a:p>
            <a:r>
              <a:rPr lang="en-US" sz="3000" dirty="0"/>
              <a:t>Materials targeted parents, school board administrators, and school communities at large. </a:t>
            </a:r>
          </a:p>
          <a:p>
            <a:endParaRPr lang="en-US" sz="3000" dirty="0"/>
          </a:p>
          <a:p>
            <a:r>
              <a:rPr lang="en-US" sz="3000" dirty="0"/>
              <a:t>Messaging evolved towards statement of facts and included the use of informational graphics.</a:t>
            </a:r>
          </a:p>
          <a:p>
            <a:endParaRPr lang="en-US" sz="3000" dirty="0"/>
          </a:p>
          <a:p>
            <a:endParaRPr lang="en-US" dirty="0"/>
          </a:p>
        </p:txBody>
      </p:sp>
      <p:pic>
        <p:nvPicPr>
          <p:cNvPr id="8" name="image1.jpeg"/>
          <p:cNvPicPr/>
          <p:nvPr/>
        </p:nvPicPr>
        <p:blipFill>
          <a:blip r:embed="rId3" cstate="print"/>
          <a:stretch>
            <a:fillRect/>
          </a:stretch>
        </p:blipFill>
        <p:spPr>
          <a:xfrm>
            <a:off x="2971800" y="1524000"/>
            <a:ext cx="2895600" cy="3810000"/>
          </a:xfrm>
          <a:prstGeom prst="rect">
            <a:avLst/>
          </a:prstGeom>
        </p:spPr>
      </p:pic>
      <p:pic>
        <p:nvPicPr>
          <p:cNvPr id="9" name="image2.jpeg"/>
          <p:cNvPicPr/>
          <p:nvPr/>
        </p:nvPicPr>
        <p:blipFill>
          <a:blip r:embed="rId4" cstate="print"/>
          <a:stretch>
            <a:fillRect/>
          </a:stretch>
        </p:blipFill>
        <p:spPr>
          <a:xfrm>
            <a:off x="6019800" y="2209800"/>
            <a:ext cx="2971800" cy="4404371"/>
          </a:xfrm>
          <a:prstGeom prst="rect">
            <a:avLst/>
          </a:prstGeom>
        </p:spPr>
      </p:pic>
      <p:sp>
        <p:nvSpPr>
          <p:cNvPr id="10" name="Title 9"/>
          <p:cNvSpPr>
            <a:spLocks noGrp="1"/>
          </p:cNvSpPr>
          <p:nvPr>
            <p:ph type="title"/>
          </p:nvPr>
        </p:nvSpPr>
        <p:spPr>
          <a:xfrm>
            <a:off x="2895600" y="393192"/>
            <a:ext cx="6096000" cy="978408"/>
          </a:xfrm>
        </p:spPr>
        <p:txBody>
          <a:bodyPr>
            <a:noAutofit/>
          </a:bodyPr>
          <a:lstStyle/>
          <a:p>
            <a:r>
              <a:rPr lang="en-US" sz="3200" dirty="0" smtClean="0"/>
              <a:t>2011 </a:t>
            </a:r>
            <a:r>
              <a:rPr lang="en-US" sz="3200" dirty="0"/>
              <a:t>Campaign Materials </a:t>
            </a:r>
            <a:br>
              <a:rPr lang="en-US" sz="3200" dirty="0"/>
            </a:br>
            <a:endParaRPr lang="en-US" sz="3200" dirty="0"/>
          </a:p>
        </p:txBody>
      </p:sp>
    </p:spTree>
    <p:extLst>
      <p:ext uri="{BB962C8B-B14F-4D97-AF65-F5344CB8AC3E}">
        <p14:creationId xmlns:p14="http://schemas.microsoft.com/office/powerpoint/2010/main" val="4260592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85000" lnSpcReduction="10000"/>
          </a:bodyPr>
          <a:lstStyle/>
          <a:p>
            <a:r>
              <a:rPr lang="en-US" sz="2400" dirty="0" smtClean="0">
                <a:hlinkClick r:id="rId3" tooltip="Video"/>
              </a:rPr>
              <a:t>Animations </a:t>
            </a:r>
            <a:r>
              <a:rPr lang="en-US" sz="2400" dirty="0" smtClean="0"/>
              <a:t>were created based on the 5 </a:t>
            </a:r>
            <a:r>
              <a:rPr lang="en-US" sz="2400" dirty="0" err="1" smtClean="0"/>
              <a:t>infographics</a:t>
            </a:r>
            <a:r>
              <a:rPr lang="en-US" sz="2400" dirty="0" smtClean="0"/>
              <a:t> noted here. </a:t>
            </a:r>
          </a:p>
          <a:p>
            <a:endParaRPr lang="en-US" sz="2400" dirty="0"/>
          </a:p>
          <a:p>
            <a:r>
              <a:rPr lang="en-US" sz="2400" dirty="0" smtClean="0"/>
              <a:t>An </a:t>
            </a:r>
            <a:r>
              <a:rPr lang="en-US" sz="2400" dirty="0"/>
              <a:t>average of 10,000 unique visits per year to </a:t>
            </a:r>
            <a:r>
              <a:rPr lang="en-US" sz="2300" i="1" dirty="0" err="1"/>
              <a:t>schoolbusfacts.com</a:t>
            </a:r>
            <a:endParaRPr lang="en-US" sz="2300" i="1" dirty="0"/>
          </a:p>
          <a:p>
            <a:endParaRPr lang="en-US" sz="2400" dirty="0"/>
          </a:p>
          <a:p>
            <a:r>
              <a:rPr lang="en-US" sz="2400" dirty="0"/>
              <a:t>In the last  5 years ASBC distributed over 5,000 posters within the transportation industry.</a:t>
            </a:r>
          </a:p>
          <a:p>
            <a:endParaRPr lang="en-US" sz="2400" dirty="0"/>
          </a:p>
          <a:p>
            <a:r>
              <a:rPr lang="en-US" sz="2400" dirty="0"/>
              <a:t> </a:t>
            </a:r>
          </a:p>
          <a:p>
            <a:endParaRPr lang="en-US" dirty="0"/>
          </a:p>
        </p:txBody>
      </p:sp>
      <p:sp>
        <p:nvSpPr>
          <p:cNvPr id="6" name="Title 9"/>
          <p:cNvSpPr txBox="1">
            <a:spLocks/>
          </p:cNvSpPr>
          <p:nvPr/>
        </p:nvSpPr>
        <p:spPr>
          <a:xfrm>
            <a:off x="2895600" y="393192"/>
            <a:ext cx="6096000"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lvl1pPr algn="l" rtl="0" eaLnBrk="1" latinLnBrk="0" hangingPunct="1">
              <a:spcBef>
                <a:spcPct val="0"/>
              </a:spcBef>
              <a:buNone/>
              <a:defRPr kumimoji="0" sz="2000" b="0" kern="1200">
                <a:solidFill>
                  <a:schemeClr val="accent1">
                    <a:satMod val="150000"/>
                  </a:schemeClr>
                </a:solidFill>
                <a:effectLst/>
                <a:latin typeface="+mj-lt"/>
                <a:ea typeface="+mj-ea"/>
                <a:cs typeface="+mj-cs"/>
              </a:defRPr>
            </a:lvl1pPr>
            <a:extLst/>
          </a:lstStyle>
          <a:p>
            <a:r>
              <a:rPr lang="en-US" sz="3200" dirty="0" smtClean="0"/>
              <a:t>2011 </a:t>
            </a:r>
            <a:r>
              <a:rPr lang="en-US" sz="3200" dirty="0"/>
              <a:t>Campaign Materials </a:t>
            </a:r>
            <a:br>
              <a:rPr lang="en-US" sz="3200" dirty="0"/>
            </a:br>
            <a:endParaRPr lang="en-US" sz="3200" dirty="0"/>
          </a:p>
        </p:txBody>
      </p:sp>
      <p:pic>
        <p:nvPicPr>
          <p:cNvPr id="7" name="image3.jpeg"/>
          <p:cNvPicPr/>
          <p:nvPr/>
        </p:nvPicPr>
        <p:blipFill>
          <a:blip r:embed="rId4" cstate="print"/>
          <a:stretch>
            <a:fillRect/>
          </a:stretch>
        </p:blipFill>
        <p:spPr>
          <a:xfrm>
            <a:off x="2971800" y="1524000"/>
            <a:ext cx="2438400" cy="3048000"/>
          </a:xfrm>
          <a:prstGeom prst="rect">
            <a:avLst/>
          </a:prstGeom>
        </p:spPr>
      </p:pic>
      <p:pic>
        <p:nvPicPr>
          <p:cNvPr id="3" name="Picture 2" descr="A_Day_Without_IG-2.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5600" y="1524000"/>
            <a:ext cx="2070847" cy="3200400"/>
          </a:xfrm>
          <a:prstGeom prst="rect">
            <a:avLst/>
          </a:prstGeom>
        </p:spPr>
      </p:pic>
      <p:pic>
        <p:nvPicPr>
          <p:cNvPr id="10" name="Picture 9" descr="True_Cost_IG-2.pd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81600" y="3653492"/>
            <a:ext cx="2070847" cy="3200400"/>
          </a:xfrm>
          <a:prstGeom prst="rect">
            <a:avLst/>
          </a:prstGeom>
        </p:spPr>
      </p:pic>
    </p:spTree>
    <p:extLst>
      <p:ext uri="{BB962C8B-B14F-4D97-AF65-F5344CB8AC3E}">
        <p14:creationId xmlns:p14="http://schemas.microsoft.com/office/powerpoint/2010/main" val="1138966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2016-2017 Campaign Objectives</a:t>
            </a:r>
            <a:endParaRPr lang="en-US" dirty="0"/>
          </a:p>
        </p:txBody>
      </p:sp>
      <p:sp>
        <p:nvSpPr>
          <p:cNvPr id="3" name="Content Placeholder 2"/>
          <p:cNvSpPr>
            <a:spLocks noGrp="1"/>
          </p:cNvSpPr>
          <p:nvPr>
            <p:ph idx="1"/>
          </p:nvPr>
        </p:nvSpPr>
        <p:spPr/>
        <p:txBody>
          <a:bodyPr>
            <a:normAutofit/>
          </a:bodyPr>
          <a:lstStyle/>
          <a:p>
            <a:r>
              <a:rPr lang="en-US" dirty="0" smtClean="0"/>
              <a:t> Campaign Objectives:</a:t>
            </a:r>
            <a:endParaRPr lang="en-US" dirty="0"/>
          </a:p>
          <a:p>
            <a:pPr lvl="1"/>
            <a:r>
              <a:rPr lang="en-US" dirty="0" smtClean="0"/>
              <a:t>Let </a:t>
            </a:r>
            <a:r>
              <a:rPr lang="en-US" dirty="0"/>
              <a:t>communities know about the </a:t>
            </a:r>
            <a:r>
              <a:rPr lang="en-US" b="1" dirty="0">
                <a:solidFill>
                  <a:srgbClr val="000000"/>
                </a:solidFill>
              </a:rPr>
              <a:t>benefits</a:t>
            </a:r>
            <a:r>
              <a:rPr lang="en-US" dirty="0">
                <a:solidFill>
                  <a:srgbClr val="000000"/>
                </a:solidFill>
              </a:rPr>
              <a:t> of school bus ridership</a:t>
            </a:r>
            <a:r>
              <a:rPr lang="en-US" dirty="0" smtClean="0">
                <a:solidFill>
                  <a:srgbClr val="000000"/>
                </a:solidFill>
              </a:rPr>
              <a:t>.</a:t>
            </a:r>
          </a:p>
          <a:p>
            <a:pPr lvl="1"/>
            <a:endParaRPr lang="en-US" dirty="0"/>
          </a:p>
          <a:p>
            <a:pPr lvl="1"/>
            <a:r>
              <a:rPr lang="en-US" dirty="0" smtClean="0"/>
              <a:t>Inform </a:t>
            </a:r>
            <a:r>
              <a:rPr lang="en-US" dirty="0"/>
              <a:t>communities and caregivers about </a:t>
            </a:r>
            <a:r>
              <a:rPr lang="en-US" b="1" dirty="0" smtClean="0"/>
              <a:t>safety </a:t>
            </a:r>
            <a:r>
              <a:rPr lang="en-US" dirty="0" smtClean="0">
                <a:solidFill>
                  <a:srgbClr val="000000"/>
                </a:solidFill>
              </a:rPr>
              <a:t>in </a:t>
            </a:r>
            <a:r>
              <a:rPr lang="en-US" dirty="0">
                <a:solidFill>
                  <a:srgbClr val="000000"/>
                </a:solidFill>
              </a:rPr>
              <a:t>and around the school bus</a:t>
            </a:r>
            <a:r>
              <a:rPr lang="en-US" dirty="0" smtClean="0">
                <a:solidFill>
                  <a:srgbClr val="000000"/>
                </a:solidFill>
              </a:rPr>
              <a:t>.</a:t>
            </a:r>
          </a:p>
          <a:p>
            <a:pPr lvl="1"/>
            <a:endParaRPr lang="en-US" dirty="0"/>
          </a:p>
          <a:p>
            <a:pPr lvl="1"/>
            <a:r>
              <a:rPr lang="en-US" dirty="0" smtClean="0"/>
              <a:t>Let </a:t>
            </a:r>
            <a:r>
              <a:rPr lang="en-US" dirty="0"/>
              <a:t>others know about the ways they can </a:t>
            </a:r>
            <a:r>
              <a:rPr lang="en-US" b="1" dirty="0">
                <a:solidFill>
                  <a:srgbClr val="000000"/>
                </a:solidFill>
              </a:rPr>
              <a:t>support </a:t>
            </a:r>
            <a:r>
              <a:rPr lang="en-US" dirty="0">
                <a:solidFill>
                  <a:srgbClr val="000000"/>
                </a:solidFill>
              </a:rPr>
              <a:t>the school bus in their community.</a:t>
            </a:r>
          </a:p>
          <a:p>
            <a:endParaRPr lang="en-US" dirty="0"/>
          </a:p>
        </p:txBody>
      </p:sp>
    </p:spTree>
    <p:extLst>
      <p:ext uri="{BB962C8B-B14F-4D97-AF65-F5344CB8AC3E}">
        <p14:creationId xmlns:p14="http://schemas.microsoft.com/office/powerpoint/2010/main" val="802820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Target Audience </a:t>
            </a:r>
            <a:endParaRPr lang="en-US" dirty="0"/>
          </a:p>
        </p:txBody>
      </p:sp>
      <p:sp>
        <p:nvSpPr>
          <p:cNvPr id="3" name="Content Placeholder 2"/>
          <p:cNvSpPr>
            <a:spLocks noGrp="1"/>
          </p:cNvSpPr>
          <p:nvPr>
            <p:ph idx="1"/>
          </p:nvPr>
        </p:nvSpPr>
        <p:spPr/>
        <p:txBody>
          <a:bodyPr>
            <a:normAutofit/>
          </a:bodyPr>
          <a:lstStyle/>
          <a:p>
            <a:r>
              <a:rPr lang="en-US" dirty="0" smtClean="0"/>
              <a:t>Industry </a:t>
            </a:r>
            <a:r>
              <a:rPr lang="en-US" dirty="0"/>
              <a:t>Stakeholders </a:t>
            </a:r>
            <a:r>
              <a:rPr lang="en-US" sz="2200" dirty="0"/>
              <a:t>(school bus industry professionals and associations, state and school officials in charge of coordinating transportation of students, and private transportation providers</a:t>
            </a:r>
            <a:r>
              <a:rPr lang="en-US" sz="2200" dirty="0" smtClean="0"/>
              <a:t>)</a:t>
            </a:r>
          </a:p>
          <a:p>
            <a:endParaRPr lang="en-US" sz="2200" dirty="0"/>
          </a:p>
          <a:p>
            <a:r>
              <a:rPr lang="en-US" dirty="0" smtClean="0"/>
              <a:t>Communities </a:t>
            </a:r>
            <a:r>
              <a:rPr lang="en-US" sz="2200" dirty="0"/>
              <a:t>(neighborhoods, districts, educators, commuters, environmental groups and community leaders</a:t>
            </a:r>
            <a:r>
              <a:rPr lang="en-US" sz="2200" dirty="0" smtClean="0"/>
              <a:t>)</a:t>
            </a:r>
          </a:p>
          <a:p>
            <a:endParaRPr lang="en-US" sz="2200" dirty="0"/>
          </a:p>
          <a:p>
            <a:r>
              <a:rPr lang="en-US" dirty="0" smtClean="0"/>
              <a:t>Parents </a:t>
            </a:r>
            <a:r>
              <a:rPr lang="en-US" dirty="0"/>
              <a:t>and </a:t>
            </a:r>
            <a:r>
              <a:rPr lang="en-US" dirty="0" smtClean="0"/>
              <a:t>Caregivers</a:t>
            </a:r>
          </a:p>
          <a:p>
            <a:endParaRPr lang="en-US" dirty="0"/>
          </a:p>
          <a:p>
            <a:r>
              <a:rPr lang="en-US" dirty="0" smtClean="0"/>
              <a:t>Motorists</a:t>
            </a:r>
            <a:endParaRPr lang="en-US" dirty="0"/>
          </a:p>
          <a:p>
            <a:endParaRPr lang="en-US" dirty="0"/>
          </a:p>
        </p:txBody>
      </p:sp>
    </p:spTree>
    <p:extLst>
      <p:ext uri="{BB962C8B-B14F-4D97-AF65-F5344CB8AC3E}">
        <p14:creationId xmlns:p14="http://schemas.microsoft.com/office/powerpoint/2010/main" val="211324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2016-2017 Campaign Products</a:t>
            </a:r>
            <a:endParaRPr lang="en-US" dirty="0"/>
          </a:p>
        </p:txBody>
      </p:sp>
      <p:sp>
        <p:nvSpPr>
          <p:cNvPr id="3" name="Content Placeholder 2"/>
          <p:cNvSpPr>
            <a:spLocks noGrp="1"/>
          </p:cNvSpPr>
          <p:nvPr>
            <p:ph idx="1"/>
          </p:nvPr>
        </p:nvSpPr>
        <p:spPr/>
        <p:txBody>
          <a:bodyPr>
            <a:normAutofit/>
          </a:bodyPr>
          <a:lstStyle/>
          <a:p>
            <a:r>
              <a:rPr lang="en-US" dirty="0" smtClean="0"/>
              <a:t>Posters</a:t>
            </a:r>
          </a:p>
          <a:p>
            <a:r>
              <a:rPr lang="en-US" dirty="0" smtClean="0"/>
              <a:t>Fliers</a:t>
            </a:r>
          </a:p>
          <a:p>
            <a:r>
              <a:rPr lang="en-US" dirty="0" smtClean="0"/>
              <a:t>Tip sheets </a:t>
            </a:r>
          </a:p>
          <a:p>
            <a:r>
              <a:rPr lang="en-US" dirty="0" smtClean="0"/>
              <a:t>Tri-fold brochures</a:t>
            </a:r>
          </a:p>
          <a:p>
            <a:r>
              <a:rPr lang="en-US" dirty="0" smtClean="0"/>
              <a:t>Facebook and social media graphics</a:t>
            </a:r>
          </a:p>
          <a:p>
            <a:r>
              <a:rPr lang="en-US" dirty="0" smtClean="0"/>
              <a:t>Animations </a:t>
            </a:r>
            <a:endParaRPr lang="en-US" dirty="0"/>
          </a:p>
          <a:p>
            <a:r>
              <a:rPr lang="en-US" dirty="0" smtClean="0"/>
              <a:t>Drop-in articles </a:t>
            </a:r>
          </a:p>
          <a:p>
            <a:r>
              <a:rPr lang="en-US" dirty="0" smtClean="0"/>
              <a:t>Supporting graphics </a:t>
            </a:r>
          </a:p>
          <a:p>
            <a:pPr lvl="1"/>
            <a:endParaRPr lang="en-US" dirty="0"/>
          </a:p>
        </p:txBody>
      </p:sp>
    </p:spTree>
    <p:extLst>
      <p:ext uri="{BB962C8B-B14F-4D97-AF65-F5344CB8AC3E}">
        <p14:creationId xmlns:p14="http://schemas.microsoft.com/office/powerpoint/2010/main" val="10100810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Revised IGs </a:t>
            </a:r>
            <a:endParaRPr lang="en-US" dirty="0"/>
          </a:p>
        </p:txBody>
      </p:sp>
      <p:pic>
        <p:nvPicPr>
          <p:cNvPr id="4" name="Content Placeholder 3" descr="Community Benefits 2.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196" r="-196"/>
          <a:stretch/>
        </p:blipFill>
        <p:spPr>
          <a:xfrm>
            <a:off x="74705" y="1664208"/>
            <a:ext cx="3071335" cy="4177793"/>
          </a:xfrm>
        </p:spPr>
      </p:pic>
      <p:pic>
        <p:nvPicPr>
          <p:cNvPr id="6" name="Picture 5" descr="Safety Benefit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0495" y="1664209"/>
            <a:ext cx="2937920" cy="4043320"/>
          </a:xfrm>
          <a:prstGeom prst="rect">
            <a:avLst/>
          </a:prstGeom>
        </p:spPr>
      </p:pic>
      <p:pic>
        <p:nvPicPr>
          <p:cNvPr id="9" name="Picture 8" descr="Safety Attributes 2.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72963" y="1664209"/>
            <a:ext cx="2626214" cy="3849085"/>
          </a:xfrm>
          <a:prstGeom prst="rect">
            <a:avLst/>
          </a:prstGeom>
        </p:spPr>
      </p:pic>
    </p:spTree>
    <p:extLst>
      <p:ext uri="{BB962C8B-B14F-4D97-AF65-F5344CB8AC3E}">
        <p14:creationId xmlns:p14="http://schemas.microsoft.com/office/powerpoint/2010/main" val="2902101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Revised Infographics </a:t>
            </a:r>
            <a:endParaRPr lang="en-US" dirty="0"/>
          </a:p>
        </p:txBody>
      </p:sp>
      <p:pic>
        <p:nvPicPr>
          <p:cNvPr id="5" name="Content Placeholder 4" descr="A Day Without Poster.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93" r="-903"/>
          <a:stretch/>
        </p:blipFill>
        <p:spPr>
          <a:xfrm>
            <a:off x="567766" y="1775191"/>
            <a:ext cx="2983139" cy="4572000"/>
          </a:xfrm>
        </p:spPr>
      </p:pic>
      <p:pic>
        <p:nvPicPr>
          <p:cNvPr id="7" name="Picture 6" descr="True Cost Poste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0589" y="1775191"/>
            <a:ext cx="2959223" cy="4572000"/>
          </a:xfrm>
          <a:prstGeom prst="rect">
            <a:avLst/>
          </a:prstGeom>
        </p:spPr>
      </p:pic>
    </p:spTree>
    <p:extLst>
      <p:ext uri="{BB962C8B-B14F-4D97-AF65-F5344CB8AC3E}">
        <p14:creationId xmlns:p14="http://schemas.microsoft.com/office/powerpoint/2010/main" val="55801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House of Representatives Overview</a:t>
            </a:r>
            <a:endParaRPr lang="en-US" dirty="0"/>
          </a:p>
        </p:txBody>
      </p:sp>
      <p:sp>
        <p:nvSpPr>
          <p:cNvPr id="6" name="Content Placeholder 5"/>
          <p:cNvSpPr>
            <a:spLocks noGrp="1"/>
          </p:cNvSpPr>
          <p:nvPr>
            <p:ph idx="1"/>
          </p:nvPr>
        </p:nvSpPr>
        <p:spPr>
          <a:xfrm>
            <a:off x="152400" y="2743200"/>
            <a:ext cx="8763000" cy="4191000"/>
          </a:xfrm>
        </p:spPr>
        <p:txBody>
          <a:bodyPr/>
          <a:lstStyle/>
          <a:p>
            <a:pPr marL="0" indent="0" algn="ctr">
              <a:buNone/>
            </a:pPr>
            <a:endParaRPr lang="en-US" u="sng" dirty="0" smtClean="0"/>
          </a:p>
          <a:p>
            <a:pPr marL="0" indent="0" algn="ctr">
              <a:buNone/>
            </a:pPr>
            <a:endParaRPr lang="en-US" u="sng" dirty="0" smtClean="0"/>
          </a:p>
          <a:p>
            <a:pPr marL="0" indent="0" algn="ctr">
              <a:buNone/>
            </a:pPr>
            <a:r>
              <a:rPr lang="en-US" u="sng" dirty="0" smtClean="0"/>
              <a:t>House of Representatives</a:t>
            </a:r>
          </a:p>
          <a:p>
            <a:pPr marL="0" indent="0" algn="ctr">
              <a:buNone/>
            </a:pPr>
            <a:r>
              <a:rPr lang="en-US" dirty="0" smtClean="0"/>
              <a:t>241 Republicans – 194 Democrats</a:t>
            </a:r>
          </a:p>
          <a:p>
            <a:pPr marL="0" indent="0" algn="ctr">
              <a:buNone/>
            </a:pPr>
            <a:r>
              <a:rPr lang="en-US" dirty="0" smtClean="0"/>
              <a:t>56 New Members</a:t>
            </a:r>
          </a:p>
          <a:p>
            <a:pPr marL="0" indent="0" algn="ctr">
              <a:buNone/>
            </a:pPr>
            <a:r>
              <a:rPr lang="en-US" dirty="0" smtClean="0"/>
              <a:t>Republican Majority Decreased by 12 seats </a:t>
            </a:r>
          </a:p>
        </p:txBody>
      </p:sp>
      <p:pic>
        <p:nvPicPr>
          <p:cNvPr id="4098" name="Picture 2" descr="Image result for house of representative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600200"/>
            <a:ext cx="2048513" cy="183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055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Infographics</a:t>
            </a:r>
            <a:endParaRPr lang="en-US" dirty="0"/>
          </a:p>
        </p:txBody>
      </p:sp>
      <p:pic>
        <p:nvPicPr>
          <p:cNvPr id="10" name="Content Placeholder 9"/>
          <p:cNvPicPr>
            <a:picLocks noGrp="1" noChangeAspect="1"/>
          </p:cNvPicPr>
          <p:nvPr>
            <p:ph idx="1"/>
          </p:nvPr>
        </p:nvPicPr>
        <p:blipFill rotWithShape="1">
          <a:blip r:embed="rId3"/>
          <a:srcRect l="-404" r="594"/>
          <a:stretch/>
        </p:blipFill>
        <p:spPr>
          <a:xfrm>
            <a:off x="457200" y="1515811"/>
            <a:ext cx="3354638" cy="5192778"/>
          </a:xfrm>
        </p:spPr>
      </p:pic>
      <p:pic>
        <p:nvPicPr>
          <p:cNvPr id="11" name="Picture 10" descr="Fundin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80964" y="1515810"/>
            <a:ext cx="3322918" cy="5133908"/>
          </a:xfrm>
          <a:prstGeom prst="rect">
            <a:avLst/>
          </a:prstGeom>
        </p:spPr>
      </p:pic>
    </p:spTree>
    <p:extLst>
      <p:ext uri="{BB962C8B-B14F-4D97-AF65-F5344CB8AC3E}">
        <p14:creationId xmlns:p14="http://schemas.microsoft.com/office/powerpoint/2010/main" val="17631014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Inf0graphics</a:t>
            </a:r>
            <a:endParaRPr lang="en-US" dirty="0"/>
          </a:p>
        </p:txBody>
      </p:sp>
      <p:pic>
        <p:nvPicPr>
          <p:cNvPr id="3" name="Content Placeholder 2" descr="Motorist IG.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1" r="1191"/>
          <a:stretch/>
        </p:blipFill>
        <p:spPr>
          <a:xfrm>
            <a:off x="457200" y="1538941"/>
            <a:ext cx="3712493" cy="4861859"/>
          </a:xfrm>
        </p:spPr>
      </p:pic>
      <p:pic>
        <p:nvPicPr>
          <p:cNvPr id="4" name="Picture 3" descr="Parent Danger Zone I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61646" y="1501410"/>
            <a:ext cx="3675529" cy="4756135"/>
          </a:xfrm>
          <a:prstGeom prst="rect">
            <a:avLst/>
          </a:prstGeom>
        </p:spPr>
      </p:pic>
    </p:spTree>
    <p:extLst>
      <p:ext uri="{BB962C8B-B14F-4D97-AF65-F5344CB8AC3E}">
        <p14:creationId xmlns:p14="http://schemas.microsoft.com/office/powerpoint/2010/main" val="3805376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Brochure</a:t>
            </a:r>
            <a:endParaRPr lang="en-US" dirty="0"/>
          </a:p>
        </p:txBody>
      </p:sp>
      <p:pic>
        <p:nvPicPr>
          <p:cNvPr id="4" name="Content Placeholder 3" descr="Spreading_The_Word-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 t="323" r="-258" b="-323"/>
          <a:stretch/>
        </p:blipFill>
        <p:spPr>
          <a:xfrm>
            <a:off x="40779" y="1408177"/>
            <a:ext cx="5123044" cy="3925824"/>
          </a:xfrm>
        </p:spPr>
      </p:pic>
      <p:pic>
        <p:nvPicPr>
          <p:cNvPr id="5" name="Picture 4" descr="Spreading_The_Word-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7292" y="3220482"/>
            <a:ext cx="4572000" cy="3547872"/>
          </a:xfrm>
          <a:prstGeom prst="rect">
            <a:avLst/>
          </a:prstGeom>
        </p:spPr>
      </p:pic>
    </p:spTree>
    <p:extLst>
      <p:ext uri="{BB962C8B-B14F-4D97-AF65-F5344CB8AC3E}">
        <p14:creationId xmlns:p14="http://schemas.microsoft.com/office/powerpoint/2010/main" val="2127805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Brochure</a:t>
            </a:r>
            <a:endParaRPr lang="en-US" dirty="0"/>
          </a:p>
        </p:txBody>
      </p:sp>
      <p:pic>
        <p:nvPicPr>
          <p:cNvPr id="4" name="Content Placeholder 3" descr="Safety_Guide_for_Families-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44" r="-193"/>
          <a:stretch/>
        </p:blipFill>
        <p:spPr>
          <a:xfrm>
            <a:off x="7831" y="1408177"/>
            <a:ext cx="5168711" cy="3970647"/>
          </a:xfrm>
        </p:spPr>
      </p:pic>
      <p:pic>
        <p:nvPicPr>
          <p:cNvPr id="5" name="Picture 4" descr="Safety_Guide_for_Families-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24650" y="2860220"/>
            <a:ext cx="4379976" cy="3401568"/>
          </a:xfrm>
          <a:prstGeom prst="rect">
            <a:avLst/>
          </a:prstGeom>
        </p:spPr>
      </p:pic>
    </p:spTree>
    <p:extLst>
      <p:ext uri="{BB962C8B-B14F-4D97-AF65-F5344CB8AC3E}">
        <p14:creationId xmlns:p14="http://schemas.microsoft.com/office/powerpoint/2010/main" val="9501392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Brochure</a:t>
            </a:r>
            <a:endParaRPr lang="en-US" dirty="0"/>
          </a:p>
        </p:txBody>
      </p:sp>
      <p:pic>
        <p:nvPicPr>
          <p:cNvPr id="4" name="Content Placeholder 3" descr="Supporting_the_School_Bus-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75" t="323" r="-725" b="-323"/>
          <a:stretch/>
        </p:blipFill>
        <p:spPr>
          <a:xfrm>
            <a:off x="194236" y="1536133"/>
            <a:ext cx="5003519" cy="3872574"/>
          </a:xfrm>
        </p:spPr>
      </p:pic>
      <p:pic>
        <p:nvPicPr>
          <p:cNvPr id="5" name="Picture 4" descr="Supporting_the_School_Bus-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03482" y="3474720"/>
            <a:ext cx="4361688" cy="3383280"/>
          </a:xfrm>
          <a:prstGeom prst="rect">
            <a:avLst/>
          </a:prstGeom>
        </p:spPr>
      </p:pic>
    </p:spTree>
    <p:extLst>
      <p:ext uri="{BB962C8B-B14F-4D97-AF65-F5344CB8AC3E}">
        <p14:creationId xmlns:p14="http://schemas.microsoft.com/office/powerpoint/2010/main" val="1843022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National School Transportation Association</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65</a:t>
            </a:fld>
            <a:endParaRPr lang="en-US"/>
          </a:p>
        </p:txBody>
      </p:sp>
    </p:spTree>
    <p:extLst>
      <p:ext uri="{BB962C8B-B14F-4D97-AF65-F5344CB8AC3E}">
        <p14:creationId xmlns:p14="http://schemas.microsoft.com/office/powerpoint/2010/main" val="2591047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NSTA Upcoming Meetings</a:t>
            </a:r>
            <a:endParaRPr lang="en-US" dirty="0"/>
          </a:p>
        </p:txBody>
      </p:sp>
      <p:sp>
        <p:nvSpPr>
          <p:cNvPr id="3" name="Content Placeholder 2"/>
          <p:cNvSpPr>
            <a:spLocks noGrp="1"/>
          </p:cNvSpPr>
          <p:nvPr>
            <p:ph idx="1"/>
          </p:nvPr>
        </p:nvSpPr>
        <p:spPr/>
        <p:txBody>
          <a:bodyPr>
            <a:normAutofit fontScale="92500" lnSpcReduction="10000"/>
          </a:bodyPr>
          <a:lstStyle/>
          <a:p>
            <a:pPr marL="118872" indent="0">
              <a:buNone/>
            </a:pPr>
            <a:r>
              <a:rPr lang="en-US" u="sng" dirty="0" smtClean="0"/>
              <a:t>2017</a:t>
            </a:r>
          </a:p>
          <a:p>
            <a:r>
              <a:rPr lang="en-US" dirty="0" smtClean="0"/>
              <a:t>Annual Meeting &amp; International Safety 	Competition: Indianapolis, IN, July 15-19</a:t>
            </a:r>
          </a:p>
          <a:p>
            <a:r>
              <a:rPr lang="en-US" dirty="0" smtClean="0"/>
              <a:t>Fall Meeting:  Columbus, OH, November 6-7</a:t>
            </a:r>
          </a:p>
          <a:p>
            <a:pPr marL="118872" indent="0">
              <a:buNone/>
            </a:pPr>
            <a:r>
              <a:rPr lang="en-US" u="sng" dirty="0" smtClean="0"/>
              <a:t>2018</a:t>
            </a:r>
          </a:p>
          <a:p>
            <a:r>
              <a:rPr lang="en-US" dirty="0" smtClean="0"/>
              <a:t>Midwinter:  Maui, Hawaii, January 20-24</a:t>
            </a:r>
          </a:p>
          <a:p>
            <a:r>
              <a:rPr lang="en-US" dirty="0" smtClean="0"/>
              <a:t>Capitol Bus-In:  Washington, DC, Spring</a:t>
            </a:r>
          </a:p>
          <a:p>
            <a:r>
              <a:rPr lang="en-US" dirty="0" smtClean="0"/>
              <a:t>Annual Meeting &amp; International Safety 	Competition:  Philadelphia, PA, July 21-25</a:t>
            </a:r>
          </a:p>
          <a:p>
            <a:r>
              <a:rPr lang="en-US" dirty="0" smtClean="0"/>
              <a:t>Fall Meeting:  Kansas City, KC</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66</a:t>
            </a:fld>
            <a:endParaRPr lang="en-US"/>
          </a:p>
        </p:txBody>
      </p:sp>
    </p:spTree>
    <p:extLst>
      <p:ext uri="{BB962C8B-B14F-4D97-AF65-F5344CB8AC3E}">
        <p14:creationId xmlns:p14="http://schemas.microsoft.com/office/powerpoint/2010/main" val="26423213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NSTA Involvement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Committees:</a:t>
            </a:r>
          </a:p>
          <a:p>
            <a:pPr lvl="1"/>
            <a:r>
              <a:rPr lang="en-US" dirty="0" smtClean="0"/>
              <a:t>Government Relations</a:t>
            </a:r>
          </a:p>
          <a:p>
            <a:pPr lvl="1"/>
            <a:r>
              <a:rPr lang="en-US" dirty="0" smtClean="0"/>
              <a:t>Safety &amp; Security</a:t>
            </a:r>
          </a:p>
          <a:p>
            <a:pPr lvl="1"/>
            <a:r>
              <a:rPr lang="en-US" dirty="0" smtClean="0"/>
              <a:t>Association &amp; Industry Development</a:t>
            </a:r>
          </a:p>
          <a:p>
            <a:pPr lvl="2"/>
            <a:r>
              <a:rPr lang="en-US" dirty="0" smtClean="0"/>
              <a:t>Membership</a:t>
            </a:r>
          </a:p>
          <a:p>
            <a:pPr lvl="2"/>
            <a:r>
              <a:rPr lang="en-US" dirty="0" smtClean="0"/>
              <a:t>Awards &amp; Meetings</a:t>
            </a:r>
          </a:p>
          <a:p>
            <a:pPr lvl="2"/>
            <a:r>
              <a:rPr lang="en-US" dirty="0" smtClean="0"/>
              <a:t>Marketing &amp; Communications</a:t>
            </a:r>
          </a:p>
          <a:p>
            <a:pPr lvl="2"/>
            <a:r>
              <a:rPr lang="en-US" dirty="0" smtClean="0"/>
              <a:t>Manufacturers, Suppliers &amp; Technology</a:t>
            </a:r>
          </a:p>
          <a:p>
            <a:pPr lvl="2"/>
            <a:r>
              <a:rPr lang="en-US" dirty="0" smtClean="0"/>
              <a:t>Business Development</a:t>
            </a:r>
          </a:p>
          <a:p>
            <a:r>
              <a:rPr lang="en-US" dirty="0" smtClean="0"/>
              <a:t>Committees meet at NSTA meetings 4 times per year and then via conference call.</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67</a:t>
            </a:fld>
            <a:endParaRPr lang="en-US"/>
          </a:p>
        </p:txBody>
      </p:sp>
    </p:spTree>
    <p:extLst>
      <p:ext uri="{BB962C8B-B14F-4D97-AF65-F5344CB8AC3E}">
        <p14:creationId xmlns:p14="http://schemas.microsoft.com/office/powerpoint/2010/main" val="42396086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NSTA Grants &amp; Awards</a:t>
            </a:r>
            <a:endParaRPr lang="en-US" dirty="0"/>
          </a:p>
        </p:txBody>
      </p:sp>
      <p:sp>
        <p:nvSpPr>
          <p:cNvPr id="3" name="Content Placeholder 2"/>
          <p:cNvSpPr>
            <a:spLocks noGrp="1"/>
          </p:cNvSpPr>
          <p:nvPr>
            <p:ph idx="1"/>
          </p:nvPr>
        </p:nvSpPr>
        <p:spPr/>
        <p:txBody>
          <a:bodyPr/>
          <a:lstStyle/>
          <a:p>
            <a:r>
              <a:rPr lang="en-US" dirty="0" err="1" smtClean="0"/>
              <a:t>Zonar</a:t>
            </a:r>
            <a:r>
              <a:rPr lang="en-US" dirty="0" smtClean="0"/>
              <a:t> Grant:  $50,000 grant for fleet management technology.  Open to NSTA members.</a:t>
            </a:r>
          </a:p>
          <a:p>
            <a:r>
              <a:rPr lang="en-US" dirty="0" smtClean="0"/>
              <a:t>NSTA Awards:</a:t>
            </a:r>
          </a:p>
          <a:p>
            <a:pPr lvl="1"/>
            <a:r>
              <a:rPr lang="en-US" dirty="0" smtClean="0"/>
              <a:t>Awards given at Annual Meeting in July</a:t>
            </a:r>
          </a:p>
          <a:p>
            <a:pPr lvl="2"/>
            <a:r>
              <a:rPr lang="en-US" dirty="0" smtClean="0"/>
              <a:t>Distinguished Service, Outstanding Driver, Outstanding School Administrator, Go Yellow Go Green</a:t>
            </a:r>
          </a:p>
          <a:p>
            <a:pPr lvl="2"/>
            <a:r>
              <a:rPr lang="en-US" dirty="0" smtClean="0"/>
              <a:t>Green Fleet Certification</a:t>
            </a:r>
          </a:p>
          <a:p>
            <a:pPr lvl="2"/>
            <a:r>
              <a:rPr lang="en-US" dirty="0" smtClean="0"/>
              <a:t>Thomas Built Buses Continuing Education</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68</a:t>
            </a:fld>
            <a:endParaRPr lang="en-US"/>
          </a:p>
        </p:txBody>
      </p:sp>
    </p:spTree>
    <p:extLst>
      <p:ext uri="{BB962C8B-B14F-4D97-AF65-F5344CB8AC3E}">
        <p14:creationId xmlns:p14="http://schemas.microsoft.com/office/powerpoint/2010/main" val="31056605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Contractor Membership Benefits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Insurance</a:t>
            </a:r>
          </a:p>
          <a:p>
            <a:pPr lvl="1"/>
            <a:r>
              <a:rPr lang="en-US" dirty="0" smtClean="0"/>
              <a:t>Keystone Insurers Group</a:t>
            </a:r>
          </a:p>
          <a:p>
            <a:r>
              <a:rPr lang="en-US" dirty="0" smtClean="0"/>
              <a:t>Financing</a:t>
            </a:r>
          </a:p>
          <a:p>
            <a:pPr lvl="1"/>
            <a:r>
              <a:rPr lang="en-US" dirty="0" smtClean="0"/>
              <a:t>Wells Fargo Equipment Finance</a:t>
            </a:r>
          </a:p>
          <a:p>
            <a:pPr lvl="1"/>
            <a:r>
              <a:rPr lang="en-US" dirty="0" smtClean="0"/>
              <a:t>Daimler Financial Line of Credit</a:t>
            </a:r>
          </a:p>
          <a:p>
            <a:pPr lvl="1"/>
            <a:r>
              <a:rPr lang="en-US" dirty="0" smtClean="0"/>
              <a:t>Blue Bird Financial Services</a:t>
            </a:r>
          </a:p>
          <a:p>
            <a:r>
              <a:rPr lang="en-US" dirty="0" smtClean="0"/>
              <a:t>Discount Programs</a:t>
            </a:r>
          </a:p>
          <a:p>
            <a:pPr lvl="1"/>
            <a:r>
              <a:rPr lang="en-US" dirty="0" smtClean="0"/>
              <a:t>Bus Parts Warehouse</a:t>
            </a:r>
          </a:p>
          <a:p>
            <a:pPr lvl="1"/>
            <a:r>
              <a:rPr lang="en-US" dirty="0" smtClean="0"/>
              <a:t>IC Bus Parts/</a:t>
            </a:r>
            <a:r>
              <a:rPr lang="en-US" dirty="0" err="1" smtClean="0"/>
              <a:t>Fleetcharge</a:t>
            </a:r>
            <a:endParaRPr lang="en-US" dirty="0" smtClean="0"/>
          </a:p>
          <a:p>
            <a:pPr lvl="1"/>
            <a:r>
              <a:rPr lang="en-US" dirty="0" smtClean="0"/>
              <a:t>Unity Bus Parts</a:t>
            </a:r>
          </a:p>
          <a:p>
            <a:pPr lvl="1"/>
            <a:r>
              <a:rPr lang="en-US" dirty="0" err="1" smtClean="0"/>
              <a:t>Zonar</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69</a:t>
            </a:fld>
            <a:endParaRPr lang="en-US"/>
          </a:p>
        </p:txBody>
      </p:sp>
    </p:spTree>
    <p:extLst>
      <p:ext uri="{BB962C8B-B14F-4D97-AF65-F5344CB8AC3E}">
        <p14:creationId xmlns:p14="http://schemas.microsoft.com/office/powerpoint/2010/main" val="416378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Political Trifecta</a:t>
            </a:r>
            <a:endParaRPr lang="en-US" dirty="0"/>
          </a:p>
        </p:txBody>
      </p:sp>
      <p:sp>
        <p:nvSpPr>
          <p:cNvPr id="6" name="Content Placeholder 5"/>
          <p:cNvSpPr>
            <a:spLocks noGrp="1"/>
          </p:cNvSpPr>
          <p:nvPr>
            <p:ph idx="1"/>
          </p:nvPr>
        </p:nvSpPr>
        <p:spPr/>
        <p:txBody>
          <a:bodyPr>
            <a:normAutofit/>
          </a:bodyPr>
          <a:lstStyle/>
          <a:p>
            <a:pPr marL="457200" indent="-457200"/>
            <a:r>
              <a:rPr lang="en-US" dirty="0" smtClean="0"/>
              <a:t>Trifecta:  The same political party controls the White House, the House and the Senate. </a:t>
            </a:r>
            <a:endParaRPr lang="en-US" dirty="0"/>
          </a:p>
          <a:p>
            <a:pPr marL="457200" indent="-457200"/>
            <a:r>
              <a:rPr lang="en-US" dirty="0" smtClean="0"/>
              <a:t>Last Republican Trifecta: The Presidency of George W. Bush, 2003-2006.</a:t>
            </a:r>
          </a:p>
          <a:p>
            <a:pPr marL="457200" indent="-457200"/>
            <a:r>
              <a:rPr lang="en-US" dirty="0" smtClean="0"/>
              <a:t>Last Democratic Trifecta: The Presidency of Barack Obama, 2009-2010.  </a:t>
            </a:r>
            <a:endParaRPr lang="en-US" dirty="0"/>
          </a:p>
        </p:txBody>
      </p:sp>
    </p:spTree>
    <p:extLst>
      <p:ext uri="{BB962C8B-B14F-4D97-AF65-F5344CB8AC3E}">
        <p14:creationId xmlns:p14="http://schemas.microsoft.com/office/powerpoint/2010/main" val="26607263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NSTA Membership</a:t>
            </a:r>
            <a:endParaRPr lang="en-US" dirty="0"/>
          </a:p>
        </p:txBody>
      </p:sp>
      <p:sp>
        <p:nvSpPr>
          <p:cNvPr id="3" name="Content Placeholder 2"/>
          <p:cNvSpPr>
            <a:spLocks noGrp="1"/>
          </p:cNvSpPr>
          <p:nvPr>
            <p:ph idx="1"/>
          </p:nvPr>
        </p:nvSpPr>
        <p:spPr/>
        <p:txBody>
          <a:bodyPr/>
          <a:lstStyle/>
          <a:p>
            <a:r>
              <a:rPr lang="en-US" dirty="0" smtClean="0"/>
              <a:t>Annual dues for active fleets up to 750 buses:</a:t>
            </a:r>
          </a:p>
          <a:p>
            <a:pPr lvl="1"/>
            <a:r>
              <a:rPr lang="en-US" dirty="0" smtClean="0"/>
              <a:t>$150 for the first bus + $21 for each additional bus</a:t>
            </a:r>
          </a:p>
          <a:p>
            <a:pPr lvl="2"/>
            <a:r>
              <a:rPr lang="en-US" dirty="0" smtClean="0"/>
              <a:t>10 buses:  $339</a:t>
            </a:r>
          </a:p>
          <a:p>
            <a:pPr lvl="2"/>
            <a:r>
              <a:rPr lang="en-US" dirty="0" smtClean="0"/>
              <a:t>50 buses:  $1,179</a:t>
            </a:r>
          </a:p>
          <a:p>
            <a:pPr lvl="2"/>
            <a:r>
              <a:rPr lang="en-US" dirty="0" smtClean="0"/>
              <a:t>75 buses:  $1,704</a:t>
            </a:r>
          </a:p>
          <a:p>
            <a:pPr lvl="2"/>
            <a:r>
              <a:rPr lang="en-US" dirty="0" smtClean="0"/>
              <a:t>100 buses:  $2,229</a:t>
            </a:r>
          </a:p>
          <a:p>
            <a:pPr lvl="2"/>
            <a:r>
              <a:rPr lang="en-US" dirty="0" smtClean="0"/>
              <a:t>250 buses:  $5,379</a:t>
            </a:r>
          </a:p>
          <a:p>
            <a:pPr lvl="1"/>
            <a:r>
              <a:rPr lang="en-US" dirty="0" smtClean="0"/>
              <a:t>For fleets over 750 buses, equivalent dues levels apply.</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70</a:t>
            </a:fld>
            <a:endParaRPr lang="en-US"/>
          </a:p>
        </p:txBody>
      </p:sp>
    </p:spTree>
    <p:extLst>
      <p:ext uri="{BB962C8B-B14F-4D97-AF65-F5344CB8AC3E}">
        <p14:creationId xmlns:p14="http://schemas.microsoft.com/office/powerpoint/2010/main" val="4114333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118872" indent="0" algn="ctr">
              <a:buNone/>
            </a:pPr>
            <a:r>
              <a:rPr lang="en-US" dirty="0" smtClean="0"/>
              <a:t>Ronna Weber</a:t>
            </a:r>
          </a:p>
          <a:p>
            <a:pPr marL="118872" indent="0" algn="ctr">
              <a:buNone/>
            </a:pPr>
            <a:r>
              <a:rPr lang="en-US" dirty="0" smtClean="0"/>
              <a:t>Executive Director</a:t>
            </a:r>
          </a:p>
          <a:p>
            <a:pPr marL="118872" indent="0" algn="ctr">
              <a:buNone/>
            </a:pPr>
            <a:r>
              <a:rPr lang="en-US" dirty="0" smtClean="0"/>
              <a:t>National School Transportation Association</a:t>
            </a:r>
          </a:p>
          <a:p>
            <a:pPr marL="118872" indent="0" algn="ctr">
              <a:buNone/>
            </a:pPr>
            <a:r>
              <a:rPr lang="en-US" dirty="0" smtClean="0"/>
              <a:t>122 South Royal Street</a:t>
            </a:r>
          </a:p>
          <a:p>
            <a:pPr marL="118872" indent="0" algn="ctr">
              <a:buNone/>
            </a:pPr>
            <a:r>
              <a:rPr lang="en-US" dirty="0" smtClean="0"/>
              <a:t>Alexandria, Virginia  22314</a:t>
            </a:r>
          </a:p>
          <a:p>
            <a:pPr marL="118872" indent="0" algn="ctr">
              <a:buNone/>
            </a:pPr>
            <a:r>
              <a:rPr lang="en-US" dirty="0" smtClean="0"/>
              <a:t>(703) 684-3200</a:t>
            </a:r>
          </a:p>
          <a:p>
            <a:pPr marL="118872" indent="0" algn="ctr">
              <a:buNone/>
            </a:pPr>
            <a:r>
              <a:rPr lang="en-US" dirty="0" smtClean="0">
                <a:hlinkClick r:id="rId2"/>
              </a:rPr>
              <a:t>rweber@yellowbuses.org</a:t>
            </a:r>
            <a:endParaRPr lang="en-US" dirty="0" smtClean="0"/>
          </a:p>
          <a:p>
            <a:pPr marL="118872" indent="0" algn="ctr">
              <a:buNone/>
            </a:pPr>
            <a:r>
              <a:rPr lang="en-US" dirty="0" smtClean="0">
                <a:hlinkClick r:id="rId3"/>
              </a:rPr>
              <a:t>www.yellowbuses.org</a:t>
            </a:r>
            <a:endParaRPr lang="en-US" dirty="0" smtClean="0"/>
          </a:p>
          <a:p>
            <a:pPr marL="118872" indent="0" algn="ctr">
              <a:buNone/>
            </a:pPr>
            <a:endParaRPr lang="en-US" dirty="0" smtClean="0"/>
          </a:p>
        </p:txBody>
      </p:sp>
      <p:sp>
        <p:nvSpPr>
          <p:cNvPr id="4" name="Slide Number Placeholder 3"/>
          <p:cNvSpPr>
            <a:spLocks noGrp="1"/>
          </p:cNvSpPr>
          <p:nvPr>
            <p:ph type="sldNum" sz="quarter" idx="12"/>
          </p:nvPr>
        </p:nvSpPr>
        <p:spPr/>
        <p:txBody>
          <a:bodyPr/>
          <a:lstStyle/>
          <a:p>
            <a:fld id="{E23A4DA3-58FB-407D-9DBA-A3EF52C7272A}" type="slidenum">
              <a:rPr lang="en-US" smtClean="0"/>
              <a:t>71</a:t>
            </a:fld>
            <a:endParaRPr lang="en-US"/>
          </a:p>
        </p:txBody>
      </p:sp>
    </p:spTree>
    <p:extLst>
      <p:ext uri="{BB962C8B-B14F-4D97-AF65-F5344CB8AC3E}">
        <p14:creationId xmlns:p14="http://schemas.microsoft.com/office/powerpoint/2010/main" val="257882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Trump Administration Priorities</a:t>
            </a:r>
            <a:br>
              <a:rPr lang="en-US" dirty="0" smtClean="0"/>
            </a:br>
            <a:endParaRPr lang="en-US" dirty="0"/>
          </a:p>
        </p:txBody>
      </p:sp>
      <p:sp>
        <p:nvSpPr>
          <p:cNvPr id="6" name="Content Placeholder 5"/>
          <p:cNvSpPr>
            <a:spLocks noGrp="1"/>
          </p:cNvSpPr>
          <p:nvPr>
            <p:ph idx="1"/>
          </p:nvPr>
        </p:nvSpPr>
        <p:spPr>
          <a:xfrm>
            <a:off x="685800" y="1905000"/>
            <a:ext cx="6019800" cy="3886200"/>
          </a:xfrm>
        </p:spPr>
        <p:txBody>
          <a:bodyPr>
            <a:normAutofit/>
          </a:bodyPr>
          <a:lstStyle/>
          <a:p>
            <a:pPr marL="564642" indent="-457200">
              <a:buFont typeface="Wingdings" panose="05000000000000000000" pitchFamily="2" charset="2"/>
              <a:buChar char="§"/>
            </a:pPr>
            <a:r>
              <a:rPr lang="en-US" sz="3400" dirty="0"/>
              <a:t>Regulatory Reform</a:t>
            </a:r>
          </a:p>
          <a:p>
            <a:pPr marL="564642" indent="-457200">
              <a:buFont typeface="Wingdings" panose="05000000000000000000" pitchFamily="2" charset="2"/>
              <a:buChar char="§"/>
            </a:pPr>
            <a:r>
              <a:rPr lang="en-US" sz="3400" dirty="0" smtClean="0"/>
              <a:t>Repeal and Replace ACA</a:t>
            </a:r>
          </a:p>
          <a:p>
            <a:pPr marL="564642" indent="-457200">
              <a:buFont typeface="Wingdings" panose="05000000000000000000" pitchFamily="2" charset="2"/>
              <a:buChar char="§"/>
            </a:pPr>
            <a:r>
              <a:rPr lang="en-US" sz="3400" dirty="0" smtClean="0"/>
              <a:t>Comprehensive Tax Reform</a:t>
            </a:r>
          </a:p>
          <a:p>
            <a:pPr marL="564642" indent="-457200">
              <a:buFont typeface="Wingdings" panose="05000000000000000000" pitchFamily="2" charset="2"/>
              <a:buChar char="§"/>
            </a:pPr>
            <a:r>
              <a:rPr lang="en-US" sz="3400" dirty="0" smtClean="0"/>
              <a:t>Infrastructure Investment</a:t>
            </a:r>
          </a:p>
          <a:p>
            <a:pPr marL="564642" indent="-457200">
              <a:buFont typeface="Wingdings" panose="05000000000000000000" pitchFamily="2" charset="2"/>
              <a:buChar char="§"/>
            </a:pPr>
            <a:r>
              <a:rPr lang="en-US" sz="3400" dirty="0" smtClean="0"/>
              <a:t>Immigration and Border Control</a:t>
            </a:r>
          </a:p>
          <a:p>
            <a:pPr marL="0" indent="0">
              <a:buNone/>
            </a:pPr>
            <a:endParaRPr lang="en-US" dirty="0"/>
          </a:p>
        </p:txBody>
      </p:sp>
    </p:spTree>
    <p:extLst>
      <p:ext uri="{BB962C8B-B14F-4D97-AF65-F5344CB8AC3E}">
        <p14:creationId xmlns:p14="http://schemas.microsoft.com/office/powerpoint/2010/main" val="2794868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Reform</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Congressional Review Act</a:t>
            </a:r>
            <a:r>
              <a:rPr lang="en-US" dirty="0" smtClean="0"/>
              <a:t>:  Simple majority and expedited.  Limited applicability, entire rule repealed, can only be used on one rule at a time.</a:t>
            </a:r>
          </a:p>
          <a:p>
            <a:r>
              <a:rPr lang="en-US" u="sng" dirty="0" smtClean="0"/>
              <a:t>Executive Orders</a:t>
            </a:r>
            <a:r>
              <a:rPr lang="en-US" dirty="0" smtClean="0"/>
              <a:t>:  Immediate and no Congressional action.  Lasts for duration of Administration.</a:t>
            </a:r>
          </a:p>
          <a:p>
            <a:r>
              <a:rPr lang="en-US" u="sng" dirty="0" smtClean="0"/>
              <a:t>Appropriations Legislation</a:t>
            </a:r>
            <a:r>
              <a:rPr lang="en-US" dirty="0" smtClean="0"/>
              <a:t>:  Must pass.  Requires supermajority (60) votes and provision must be included.</a:t>
            </a:r>
          </a:p>
          <a:p>
            <a:r>
              <a:rPr lang="en-US" u="sng" dirty="0" smtClean="0"/>
              <a:t>Authorization Legislation</a:t>
            </a:r>
            <a:r>
              <a:rPr lang="en-US" dirty="0" smtClean="0"/>
              <a:t>:  Permanent.  Supermajority required.</a:t>
            </a:r>
          </a:p>
          <a:p>
            <a:r>
              <a:rPr lang="en-US" u="sng" dirty="0" smtClean="0"/>
              <a:t>Courts</a:t>
            </a:r>
            <a:r>
              <a:rPr lang="en-US" dirty="0" smtClean="0"/>
              <a:t>:  Multiple entry points.  Slow and uncertain result.</a:t>
            </a:r>
          </a:p>
          <a:p>
            <a:r>
              <a:rPr lang="en-US" u="sng" dirty="0" smtClean="0"/>
              <a:t>Rulemaking Process</a:t>
            </a:r>
            <a:r>
              <a:rPr lang="en-US" dirty="0" smtClean="0"/>
              <a:t>:  No Congressional action.  Slow.</a:t>
            </a:r>
            <a:endParaRPr lang="en-US" dirty="0"/>
          </a:p>
        </p:txBody>
      </p:sp>
      <p:sp>
        <p:nvSpPr>
          <p:cNvPr id="4" name="Slide Number Placeholder 3"/>
          <p:cNvSpPr>
            <a:spLocks noGrp="1"/>
          </p:cNvSpPr>
          <p:nvPr>
            <p:ph type="sldNum" sz="quarter" idx="12"/>
          </p:nvPr>
        </p:nvSpPr>
        <p:spPr/>
        <p:txBody>
          <a:bodyPr/>
          <a:lstStyle/>
          <a:p>
            <a:fld id="{E23A4DA3-58FB-407D-9DBA-A3EF52C7272A}" type="slidenum">
              <a:rPr lang="en-US" smtClean="0"/>
              <a:t>9</a:t>
            </a:fld>
            <a:endParaRPr lang="en-US"/>
          </a:p>
        </p:txBody>
      </p:sp>
    </p:spTree>
    <p:extLst>
      <p:ext uri="{BB962C8B-B14F-4D97-AF65-F5344CB8AC3E}">
        <p14:creationId xmlns:p14="http://schemas.microsoft.com/office/powerpoint/2010/main" val="2331255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1456</TotalTime>
  <Words>4712</Words>
  <Application>Microsoft Office PowerPoint</Application>
  <PresentationFormat>On-screen Show (4:3)</PresentationFormat>
  <Paragraphs>519</Paragraphs>
  <Slides>71</Slides>
  <Notes>12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Module</vt:lpstr>
      <vt:lpstr>PowerPoint Presentation</vt:lpstr>
      <vt:lpstr>Overview</vt:lpstr>
      <vt:lpstr> Political Overview</vt:lpstr>
      <vt:lpstr>Trump Cabinet Secretaries </vt:lpstr>
      <vt:lpstr>Senate Overview</vt:lpstr>
      <vt:lpstr>House of Representatives Overview</vt:lpstr>
      <vt:lpstr>Political Trifecta</vt:lpstr>
      <vt:lpstr> Trump Administration Priorities </vt:lpstr>
      <vt:lpstr>Regulatory Reform</vt:lpstr>
      <vt:lpstr>Obamacare Executive Order</vt:lpstr>
      <vt:lpstr>Regulatory Freeze</vt:lpstr>
      <vt:lpstr>Two-for-One Regulatory Order</vt:lpstr>
      <vt:lpstr> Legislative Update</vt:lpstr>
      <vt:lpstr>NSTA’s Pending Legislative Priorities</vt:lpstr>
      <vt:lpstr>BUSREGS-21</vt:lpstr>
      <vt:lpstr>“Repeal and Replace”</vt:lpstr>
      <vt:lpstr>Diesel Emission Reduction Act (DERA)</vt:lpstr>
      <vt:lpstr>Tax Reform</vt:lpstr>
      <vt:lpstr>Seat Belt Bills &amp;  Congressional Action</vt:lpstr>
      <vt:lpstr>2016 BELTS Act</vt:lpstr>
      <vt:lpstr>School Bus Safety Hearing Request</vt:lpstr>
      <vt:lpstr>BUS Act</vt:lpstr>
      <vt:lpstr>NSTA Position on  Seat Belt Legislation</vt:lpstr>
      <vt:lpstr> Regulatory Update</vt:lpstr>
      <vt:lpstr>FMCSA – Entry Level Driver Training FINAL RULE</vt:lpstr>
      <vt:lpstr>ELDT (Continued)</vt:lpstr>
      <vt:lpstr>FMCSA-Drug &amp; Alcohol Clearinghouse – FINAL RULE</vt:lpstr>
      <vt:lpstr>Safety Fitness Determination</vt:lpstr>
      <vt:lpstr>Financial Responsibility</vt:lpstr>
      <vt:lpstr>OSHA Final Rule on Records of Recordable Injury &amp; Illness</vt:lpstr>
      <vt:lpstr>NHTSA- Education of Proper Use of Seat Belts</vt:lpstr>
      <vt:lpstr>NHTSA – Autonomous Vehicles</vt:lpstr>
      <vt:lpstr>NHTSA – Autonomous Vehicles</vt:lpstr>
      <vt:lpstr>Volkswagen Settlement</vt:lpstr>
      <vt:lpstr>GAO Report on School Bus Safety</vt:lpstr>
      <vt:lpstr>GAO Report - Continued</vt:lpstr>
      <vt:lpstr>Louisiana School Transportation Task Force</vt:lpstr>
      <vt:lpstr>Louisiana School Transportation Task Force - Continued</vt:lpstr>
      <vt:lpstr>NTSB School Bus Accident Investigations &amp; Recommendations</vt:lpstr>
      <vt:lpstr>Anaheim, CA – 4/24/14</vt:lpstr>
      <vt:lpstr>Anaheim, CA</vt:lpstr>
      <vt:lpstr>Anaheim, CA</vt:lpstr>
      <vt:lpstr>Anaheim, CA </vt:lpstr>
      <vt:lpstr>Anaheim, CA –  NTSB Recommendations</vt:lpstr>
      <vt:lpstr>Baltimore, MD – 11/1/16</vt:lpstr>
      <vt:lpstr>Baltimore, MD</vt:lpstr>
      <vt:lpstr>Baltimore, MD – Preliminary Report</vt:lpstr>
      <vt:lpstr>Chattanooga, TN – 11/21/16</vt:lpstr>
      <vt:lpstr>Chattanooga, TN – 11/21/16</vt:lpstr>
      <vt:lpstr>Chattanooga, TN – Preliminary Report</vt:lpstr>
      <vt:lpstr> American School Bus Council</vt:lpstr>
      <vt:lpstr>2011 NHTSA Campaign</vt:lpstr>
      <vt:lpstr>2011 Campaign Materials  </vt:lpstr>
      <vt:lpstr>PowerPoint Presentation</vt:lpstr>
      <vt:lpstr>2016-2017 Campaign Objectives</vt:lpstr>
      <vt:lpstr>Campaign Target Audience </vt:lpstr>
      <vt:lpstr>2016-2017 Campaign Products</vt:lpstr>
      <vt:lpstr>Five Revised IGs </vt:lpstr>
      <vt:lpstr>Five Revised Infographics </vt:lpstr>
      <vt:lpstr>New Infographics</vt:lpstr>
      <vt:lpstr>New Inf0graphics</vt:lpstr>
      <vt:lpstr>Brochure</vt:lpstr>
      <vt:lpstr>Brochure</vt:lpstr>
      <vt:lpstr>Brochure</vt:lpstr>
      <vt:lpstr>National School Transportation Association</vt:lpstr>
      <vt:lpstr>NSTA Upcoming Meetings</vt:lpstr>
      <vt:lpstr>NSTA Involvement</vt:lpstr>
      <vt:lpstr>NSTA Grants &amp; Awards</vt:lpstr>
      <vt:lpstr>Contractor Membership Benefits</vt:lpstr>
      <vt:lpstr>NSTA Membership</vt:lpstr>
      <vt:lpstr>Contact Information</vt:lpstr>
    </vt:vector>
  </TitlesOfParts>
  <Company>National School Transportation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Update November 2015</dc:title>
  <dc:creator>Ronna Weber</dc:creator>
  <cp:lastModifiedBy>Ronna Weber</cp:lastModifiedBy>
  <cp:revision>96</cp:revision>
  <dcterms:created xsi:type="dcterms:W3CDTF">2015-10-28T17:50:18Z</dcterms:created>
  <dcterms:modified xsi:type="dcterms:W3CDTF">2017-06-27T02:29:59Z</dcterms:modified>
</cp:coreProperties>
</file>