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316" r:id="rId3"/>
    <p:sldId id="260" r:id="rId4"/>
    <p:sldId id="295" r:id="rId5"/>
    <p:sldId id="312" r:id="rId6"/>
    <p:sldId id="313" r:id="rId7"/>
    <p:sldId id="314" r:id="rId8"/>
    <p:sldId id="296" r:id="rId9"/>
    <p:sldId id="301" r:id="rId10"/>
    <p:sldId id="298" r:id="rId11"/>
    <p:sldId id="297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4E"/>
    <a:srgbClr val="007B69"/>
    <a:srgbClr val="693A77"/>
    <a:srgbClr val="8996A0"/>
    <a:srgbClr val="6AADE4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4A01-8239-4FAD-A25A-71B3BD3C0748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8603E-806A-49B7-BB0F-055C33C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59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47925"/>
            <a:ext cx="6094413" cy="53498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713" y="3025775"/>
            <a:ext cx="6081712" cy="366713"/>
          </a:xfr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EAEAE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CD8432-FDC8-4915-BEB5-855D5AAB53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23715-D724-4FCB-9A3E-A895F82E7A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5638" y="258763"/>
            <a:ext cx="1831975" cy="635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258763"/>
            <a:ext cx="5348288" cy="635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69D7B-4670-4A3B-9BC2-893159410F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7222-F981-45D7-9B08-47ABBFE5C0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F6FAD-DA7E-4A9E-8F86-56948DC698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71600"/>
            <a:ext cx="3581400" cy="524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371600"/>
            <a:ext cx="3582988" cy="524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1E784-0380-426B-A611-EDD502AD47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B460-F8CE-418D-80B3-9404123CB0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C4644-4E40-40B2-BC4E-F493D04ADA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97ED-EDB7-4928-B878-5CADAFBDD4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1A7C5-5BD8-4870-BC38-7D611EA235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D0321-EAD4-41A0-95A9-71ADEE738F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258763"/>
            <a:ext cx="7315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71600"/>
            <a:ext cx="7316788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B919EF-7FAB-49EC-86AC-467E8C3C524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EAEAEA"/>
          </a:solidFill>
          <a:latin typeface="Arial" charset="0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7525" indent="-1666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85407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3325" indent="-1666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53987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199707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45427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291147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36867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28600" y="2447925"/>
            <a:ext cx="3760966" cy="803297"/>
          </a:xfrm>
          <a:noFill/>
        </p:spPr>
        <p:txBody>
          <a:bodyPr wrap="none" bIns="18288" anchor="t">
            <a:spAutoFit/>
          </a:bodyPr>
          <a:lstStyle/>
          <a:p>
            <a:r>
              <a:rPr lang="en-US" sz="2800" dirty="0" smtClean="0"/>
              <a:t>DOT Medical Exam</a:t>
            </a:r>
            <a:br>
              <a:rPr lang="en-US" sz="2800" dirty="0" smtClean="0"/>
            </a:br>
            <a:r>
              <a:rPr lang="en-US" sz="2000" dirty="0" smtClean="0"/>
              <a:t>Updates and Exam Preparation</a:t>
            </a:r>
            <a:endParaRPr lang="en-US" sz="23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3717814"/>
            <a:ext cx="35696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Cody D. Heiner, MD, MPH</a:t>
            </a:r>
          </a:p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Certified Medical Examiner for FMCSA</a:t>
            </a:r>
          </a:p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June 29, 2017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Examiner’s Perspective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2" y="2778582"/>
            <a:ext cx="1828800" cy="1059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49" y="4710710"/>
            <a:ext cx="1836115" cy="88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552" y="4295572"/>
            <a:ext cx="17145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49" y="2973373"/>
            <a:ext cx="1835201" cy="940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950" y="1475895"/>
            <a:ext cx="31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Commercial Drivers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3410" y="1524848"/>
            <a:ext cx="247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Public Safety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0" y="3443832"/>
            <a:ext cx="1805940" cy="14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Driver’s Perspective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977176"/>
              </p:ext>
            </p:extLst>
          </p:nvPr>
        </p:nvGraphicFramePr>
        <p:xfrm>
          <a:off x="234950" y="1689315"/>
          <a:ext cx="7385050" cy="433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525"/>
                <a:gridCol w="3692525"/>
              </a:tblGrid>
              <a:tr h="8679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Too often we see …</a:t>
                      </a:r>
                      <a:endParaRPr lang="en-US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A better approach …</a:t>
                      </a:r>
                      <a:endParaRPr lang="en-US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8679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Right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Privilege</a:t>
                      </a:r>
                      <a:endParaRPr lang="en-US" sz="2400" dirty="0"/>
                    </a:p>
                  </a:txBody>
                  <a:tcPr/>
                </a:tc>
              </a:tr>
              <a:tr h="8679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Earn</a:t>
                      </a:r>
                      <a:endParaRPr lang="en-US" sz="2400" dirty="0"/>
                    </a:p>
                  </a:txBody>
                  <a:tcPr/>
                </a:tc>
              </a:tr>
              <a:tr h="8679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Just show 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 prepared</a:t>
                      </a:r>
                      <a:endParaRPr lang="en-US" sz="2400" dirty="0"/>
                    </a:p>
                  </a:txBody>
                  <a:tcPr/>
                </a:tc>
              </a:tr>
              <a:tr h="8679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Driver vs. the Doctor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Team (driver,</a:t>
                      </a:r>
                      <a:r>
                        <a:rPr lang="en-US" sz="2400" baseline="0" dirty="0" smtClean="0"/>
                        <a:t> doctor, motor carrier)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your</a:t>
            </a:r>
            <a:r>
              <a:rPr lang="en-US" baseline="0" dirty="0" smtClean="0"/>
              <a:t> Next DOT Exam</a:t>
            </a:r>
            <a:endParaRPr lang="en-US" dirty="0"/>
          </a:p>
        </p:txBody>
      </p:sp>
      <p:pic>
        <p:nvPicPr>
          <p:cNvPr id="5122" name="Picture 2" descr="http://kmov.images.worldnow.com/images/10498551_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21376"/>
          <a:stretch/>
        </p:blipFill>
        <p:spPr bwMode="auto">
          <a:xfrm>
            <a:off x="491067" y="1596788"/>
            <a:ext cx="6728599" cy="48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3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Schedule in advance</a:t>
            </a:r>
          </a:p>
          <a:p>
            <a:pPr lvl="0"/>
            <a:r>
              <a:rPr lang="en-US" sz="2400" dirty="0" smtClean="0"/>
              <a:t>Bring </a:t>
            </a:r>
            <a:r>
              <a:rPr lang="en-US" sz="2400" dirty="0"/>
              <a:t>your glasses/contacts and hearing </a:t>
            </a:r>
            <a:r>
              <a:rPr lang="en-US" sz="2400" dirty="0" smtClean="0"/>
              <a:t>aids</a:t>
            </a:r>
            <a:endParaRPr lang="en-US" sz="2400" dirty="0"/>
          </a:p>
          <a:p>
            <a:pPr lvl="0"/>
            <a:r>
              <a:rPr lang="en-US" sz="2400" dirty="0"/>
              <a:t>Avoid tobacco, caffeine, and energy drinks, as these may raise your blood </a:t>
            </a:r>
            <a:r>
              <a:rPr lang="en-US" sz="2400" dirty="0" smtClean="0"/>
              <a:t>pressure</a:t>
            </a:r>
            <a:endParaRPr lang="en-US" sz="2400" dirty="0"/>
          </a:p>
          <a:p>
            <a:pPr lvl="0"/>
            <a:r>
              <a:rPr lang="en-US" sz="2400" dirty="0"/>
              <a:t>Take your blood pressure medications and any other regular medications as </a:t>
            </a:r>
            <a:r>
              <a:rPr lang="en-US" sz="2400" dirty="0" smtClean="0"/>
              <a:t>prescribed</a:t>
            </a:r>
            <a:endParaRPr lang="en-US" sz="2400" dirty="0"/>
          </a:p>
          <a:p>
            <a:pPr lvl="0"/>
            <a:r>
              <a:rPr lang="en-US" sz="2400" dirty="0"/>
              <a:t>Be prepared to provide a urine </a:t>
            </a:r>
            <a:r>
              <a:rPr lang="en-US" sz="2400" dirty="0" smtClean="0"/>
              <a:t>sample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53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Prescription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Bring a list of the medications you are currently taking. </a:t>
            </a:r>
          </a:p>
          <a:p>
            <a:pPr lvl="0"/>
            <a:r>
              <a:rPr lang="en-US" sz="2400" dirty="0" smtClean="0"/>
              <a:t>Certain medications may necessitate further evaluation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etter from your prescribing physician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edical record review</a:t>
            </a:r>
          </a:p>
          <a:p>
            <a:pPr lvl="0"/>
            <a:r>
              <a:rPr lang="en-US" sz="2400" dirty="0" smtClean="0"/>
              <a:t>Narcotics</a:t>
            </a:r>
          </a:p>
          <a:p>
            <a:pPr lvl="0"/>
            <a:r>
              <a:rPr lang="en-US" sz="2400" dirty="0"/>
              <a:t>A</a:t>
            </a:r>
            <a:r>
              <a:rPr lang="en-US" sz="2400" dirty="0" smtClean="0"/>
              <a:t>nxiety medications</a:t>
            </a:r>
          </a:p>
          <a:p>
            <a:pPr lvl="0"/>
            <a:r>
              <a:rPr lang="en-US" sz="2400" dirty="0" smtClean="0"/>
              <a:t>Blood </a:t>
            </a:r>
            <a:r>
              <a:rPr lang="en-US" sz="2400" dirty="0"/>
              <a:t>thinners </a:t>
            </a:r>
            <a:r>
              <a:rPr lang="en-US" sz="2400" dirty="0" smtClean="0"/>
              <a:t>such as Coumadin</a:t>
            </a:r>
          </a:p>
        </p:txBody>
      </p:sp>
    </p:spTree>
    <p:extLst>
      <p:ext uri="{BB962C8B-B14F-4D97-AF65-F5344CB8AC3E}">
        <p14:creationId xmlns:p14="http://schemas.microsoft.com/office/powerpoint/2010/main" val="84347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We must document condition is under control</a:t>
            </a:r>
          </a:p>
          <a:p>
            <a:pPr lvl="0"/>
            <a:r>
              <a:rPr lang="en-US" sz="2400" dirty="0" smtClean="0"/>
              <a:t>Bring your most recent Hemoglobin A1C lab test result</a:t>
            </a:r>
          </a:p>
          <a:p>
            <a:pPr lvl="1"/>
            <a:r>
              <a:rPr lang="en-US" sz="2400" dirty="0" smtClean="0"/>
              <a:t>Ideally, from within the last 3 months</a:t>
            </a:r>
          </a:p>
          <a:p>
            <a:r>
              <a:rPr lang="en-US" sz="2400" dirty="0" smtClean="0"/>
              <a:t>It is often helpful if you bring a written statement from your doctor documenting good control of your diabetes</a:t>
            </a:r>
          </a:p>
        </p:txBody>
      </p:sp>
    </p:spTree>
    <p:extLst>
      <p:ext uri="{BB962C8B-B14F-4D97-AF65-F5344CB8AC3E}">
        <p14:creationId xmlns:p14="http://schemas.microsoft.com/office/powerpoint/2010/main" val="256199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Sleep Apnea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Sleep study results</a:t>
            </a:r>
          </a:p>
          <a:p>
            <a:pPr lvl="0"/>
            <a:r>
              <a:rPr lang="en-US" sz="2400" dirty="0" smtClean="0"/>
              <a:t>Clearance letter from your sleep specialist</a:t>
            </a:r>
          </a:p>
          <a:p>
            <a:pPr lvl="0"/>
            <a:r>
              <a:rPr lang="en-US" sz="2400" dirty="0" smtClean="0"/>
              <a:t>Printout of your CPAP usage over the last 3 months</a:t>
            </a:r>
          </a:p>
        </p:txBody>
      </p:sp>
    </p:spTree>
    <p:extLst>
      <p:ext uri="{BB962C8B-B14F-4D97-AF65-F5344CB8AC3E}">
        <p14:creationId xmlns:p14="http://schemas.microsoft.com/office/powerpoint/2010/main" val="343098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smtClean="0"/>
          </a:p>
          <a:p>
            <a:pPr lvl="0"/>
            <a:r>
              <a:rPr lang="en-US" sz="2400" smtClean="0"/>
              <a:t>Recent INR</a:t>
            </a:r>
          </a:p>
          <a:p>
            <a:pPr lvl="0"/>
            <a:r>
              <a:rPr lang="en-US" sz="2400" smtClean="0"/>
              <a:t>Statement from your physician regarding the reason for and status of your anticoagulation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4094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Cardiac (Heart)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Most recent stress test</a:t>
            </a:r>
          </a:p>
          <a:p>
            <a:pPr lvl="0"/>
            <a:r>
              <a:rPr lang="en-US" sz="2400" dirty="0" smtClean="0"/>
              <a:t>Most recent EKG</a:t>
            </a:r>
          </a:p>
          <a:p>
            <a:pPr lvl="0"/>
            <a:r>
              <a:rPr lang="en-US" sz="2400" dirty="0" smtClean="0"/>
              <a:t>Statement from your cardiologist explaining your condition and commenting on your ability to safely fulfill the requirements of a commercial driver</a:t>
            </a:r>
          </a:p>
        </p:txBody>
      </p:sp>
    </p:spTree>
    <p:extLst>
      <p:ext uri="{BB962C8B-B14F-4D97-AF65-F5344CB8AC3E}">
        <p14:creationId xmlns:p14="http://schemas.microsoft.com/office/powerpoint/2010/main" val="50734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Other Serious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400" smtClean="0"/>
          </a:p>
          <a:p>
            <a:pPr lvl="0"/>
            <a:r>
              <a:rPr lang="en-US" sz="2400" smtClean="0"/>
              <a:t>The above is not a complete list of what may be required</a:t>
            </a:r>
          </a:p>
          <a:p>
            <a:pPr lvl="0"/>
            <a:r>
              <a:rPr lang="en-US" sz="2400" smtClean="0"/>
              <a:t>When in doubt</a:t>
            </a:r>
          </a:p>
          <a:p>
            <a:pPr lvl="1"/>
            <a:r>
              <a:rPr lang="en-US" sz="2400" smtClean="0"/>
              <a:t>Call ahead with questions regarding your specific condition</a:t>
            </a:r>
          </a:p>
          <a:p>
            <a:pPr lvl="1"/>
            <a:r>
              <a:rPr lang="en-US" sz="2400" smtClean="0"/>
              <a:t>Bring records</a:t>
            </a:r>
          </a:p>
          <a:p>
            <a:pPr lvl="1"/>
            <a:r>
              <a:rPr lang="en-US" sz="2400" smtClean="0"/>
              <a:t>Letter from treating doctor is usually most helpful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917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DOT Exam Changes</a:t>
            </a:r>
            <a:endParaRPr lang="en-US" dirty="0"/>
          </a:p>
        </p:txBody>
      </p:sp>
      <p:pic>
        <p:nvPicPr>
          <p:cNvPr id="4" name="Picture 2" descr="Image result for rear end boat onto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7" y="1842448"/>
            <a:ext cx="7397218" cy="42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100" name="Picture 4" descr="http://www.dumpaday.com/wp-content/uploads/2012/11/funny-car-accidents-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818540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The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“The </a:t>
            </a:r>
            <a:r>
              <a:rPr lang="en-US" sz="2400" dirty="0"/>
              <a:t>primary mission of FMCSA is to reduce crashes, injuries, and fatalities involving large trucks and buses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r>
              <a:rPr lang="en-US" sz="2400" dirty="0" smtClean="0"/>
              <a:t>CMV </a:t>
            </a:r>
            <a:r>
              <a:rPr lang="en-US" sz="2400" dirty="0"/>
              <a:t>drivers are held to higher physical, mental and emotional standards than passenger car drivers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Old system had its flaws</a:t>
            </a:r>
          </a:p>
          <a:p>
            <a:pPr lvl="1"/>
            <a:r>
              <a:rPr lang="en-US" sz="2400" dirty="0" smtClean="0"/>
              <a:t>Inconsistent exams</a:t>
            </a:r>
          </a:p>
          <a:p>
            <a:pPr lvl="1"/>
            <a:r>
              <a:rPr lang="en-US" sz="2400" dirty="0" smtClean="0"/>
              <a:t>“Doctor shopping”</a:t>
            </a:r>
          </a:p>
          <a:p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07" y="4456224"/>
            <a:ext cx="1828571" cy="18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Has </a:t>
            </a:r>
            <a:r>
              <a:rPr lang="en-US" sz="2800" dirty="0" smtClean="0"/>
              <a:t>Changed – NRCME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National Registry of Certified Medical Examiners</a:t>
            </a:r>
          </a:p>
          <a:p>
            <a:endParaRPr lang="en-US" sz="2400" dirty="0" smtClean="0"/>
          </a:p>
          <a:p>
            <a:r>
              <a:rPr lang="en-US" sz="2400" dirty="0" smtClean="0"/>
              <a:t>Examiners</a:t>
            </a:r>
          </a:p>
          <a:p>
            <a:pPr lvl="1"/>
            <a:r>
              <a:rPr lang="en-US" sz="2400" dirty="0" smtClean="0"/>
              <a:t>Standardized training</a:t>
            </a:r>
          </a:p>
          <a:p>
            <a:pPr lvl="1"/>
            <a:r>
              <a:rPr lang="en-US" sz="2400" dirty="0" smtClean="0"/>
              <a:t>Certification required</a:t>
            </a:r>
          </a:p>
          <a:p>
            <a:pPr lvl="1"/>
            <a:r>
              <a:rPr lang="en-US" sz="2400" dirty="0" smtClean="0"/>
              <a:t>More consistent exams</a:t>
            </a:r>
          </a:p>
          <a:p>
            <a:pPr lvl="1"/>
            <a:r>
              <a:rPr lang="en-US" sz="2400" dirty="0" smtClean="0"/>
              <a:t>Quality control</a:t>
            </a:r>
          </a:p>
          <a:p>
            <a:pPr lvl="1"/>
            <a:endParaRPr lang="en-US" sz="2400" dirty="0" smtClean="0"/>
          </a:p>
          <a:p>
            <a:pPr lvl="0"/>
            <a:r>
              <a:rPr lang="en-US" sz="2400" dirty="0" smtClean="0"/>
              <a:t>Drivers</a:t>
            </a:r>
          </a:p>
          <a:p>
            <a:pPr lvl="1"/>
            <a:r>
              <a:rPr lang="en-US" sz="2400" dirty="0" smtClean="0"/>
              <a:t>More difficult to “doctor shop”</a:t>
            </a:r>
          </a:p>
          <a:p>
            <a:pPr lvl="1"/>
            <a:r>
              <a:rPr lang="en-US" sz="2400" dirty="0" smtClean="0"/>
              <a:t>Encourages</a:t>
            </a:r>
            <a:r>
              <a:rPr lang="en-US" sz="2400" baseline="0" dirty="0" smtClean="0"/>
              <a:t> honest health history disclosure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896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 –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71600"/>
            <a:ext cx="2929103" cy="5243513"/>
          </a:xfrm>
        </p:spPr>
        <p:txBody>
          <a:bodyPr/>
          <a:lstStyle/>
          <a:p>
            <a:r>
              <a:rPr lang="en-US" dirty="0" smtClean="0"/>
              <a:t>MEC</a:t>
            </a:r>
          </a:p>
          <a:p>
            <a:r>
              <a:rPr lang="en-US" dirty="0" smtClean="0"/>
              <a:t>Medical Examiner’s Certificate</a:t>
            </a:r>
          </a:p>
          <a:p>
            <a:r>
              <a:rPr lang="en-US" dirty="0" smtClean="0"/>
              <a:t>Replaces the old “Long Form”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86484"/>
              </p:ext>
            </p:extLst>
          </p:nvPr>
        </p:nvGraphicFramePr>
        <p:xfrm>
          <a:off x="3359038" y="1371599"/>
          <a:ext cx="4051695" cy="524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038" y="1371599"/>
                        <a:ext cx="4051695" cy="524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48775"/>
              </p:ext>
            </p:extLst>
          </p:nvPr>
        </p:nvGraphicFramePr>
        <p:xfrm>
          <a:off x="234950" y="58708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showAsIcon="1" r:id="rId5" imgW="914400" imgH="771480" progId="AcroExch.Document.11">
                  <p:embed/>
                </p:oleObj>
              </mc:Choice>
              <mc:Fallback>
                <p:oleObj name="Acrobat Document" showAsIcon="1" r:id="rId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950" y="58708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4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 –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 – Medical Examiner’s Certificate</a:t>
            </a:r>
          </a:p>
          <a:p>
            <a:r>
              <a:rPr lang="en-US" dirty="0" smtClean="0"/>
              <a:t>Replaces the old “card”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45406"/>
              </p:ext>
            </p:extLst>
          </p:nvPr>
        </p:nvGraphicFramePr>
        <p:xfrm>
          <a:off x="1818892" y="2186414"/>
          <a:ext cx="5731258" cy="442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892" y="2186414"/>
                        <a:ext cx="5731258" cy="442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39557"/>
              </p:ext>
            </p:extLst>
          </p:nvPr>
        </p:nvGraphicFramePr>
        <p:xfrm>
          <a:off x="234950" y="596503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showAsIcon="1" r:id="rId5" imgW="914400" imgH="771480" progId="AcroExch.Document.11">
                  <p:embed/>
                </p:oleObj>
              </mc:Choice>
              <mc:Fallback>
                <p:oleObj name="Acrobat Document" showAsIcon="1" r:id="rId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950" y="596503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 – Certification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559"/>
          <a:stretch/>
        </p:blipFill>
        <p:spPr>
          <a:xfrm>
            <a:off x="234950" y="2196028"/>
            <a:ext cx="7334023" cy="23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Has Not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71600"/>
            <a:ext cx="5034097" cy="524351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Medical</a:t>
            </a:r>
            <a:r>
              <a:rPr lang="en-US" sz="2400" baseline="0" dirty="0" smtClean="0"/>
              <a:t> requirements are not </a:t>
            </a:r>
            <a:r>
              <a:rPr lang="en-US" sz="2400" baseline="0" dirty="0" smtClean="0"/>
              <a:t>new</a:t>
            </a:r>
            <a:endParaRPr lang="en-US" sz="2400" baseline="0" dirty="0" smtClean="0"/>
          </a:p>
        </p:txBody>
      </p:sp>
      <p:pic>
        <p:nvPicPr>
          <p:cNvPr id="5" name="Picture 2" descr="http://www.oempress.com/images/uploads/388_14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362" y="1470632"/>
            <a:ext cx="1485900" cy="204951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2" t="9937" r="15933" b="25917"/>
          <a:stretch/>
        </p:blipFill>
        <p:spPr>
          <a:xfrm>
            <a:off x="978868" y="3794787"/>
            <a:ext cx="5827364" cy="28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vs. Guidelines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400429"/>
              </p:ext>
            </p:extLst>
          </p:nvPr>
        </p:nvGraphicFramePr>
        <p:xfrm>
          <a:off x="250825" y="1555845"/>
          <a:ext cx="7316788" cy="504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394"/>
                <a:gridCol w="3658394"/>
              </a:tblGrid>
              <a:tr h="649657"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Standards</a:t>
                      </a:r>
                      <a:endParaRPr lang="en-US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</a:rPr>
                        <a:t>Guidelines</a:t>
                      </a:r>
                      <a:endParaRPr lang="en-US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1031808"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 smtClean="0"/>
                        <a:t>Medical Examiner </a:t>
                      </a:r>
                      <a:r>
                        <a:rPr lang="en-US" sz="2400" u="sng" dirty="0" smtClean="0"/>
                        <a:t>must</a:t>
                      </a:r>
                      <a:r>
                        <a:rPr lang="en-US" sz="2400" dirty="0" smtClean="0"/>
                        <a:t> follow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 smtClean="0"/>
                        <a:t>Not required by law</a:t>
                      </a:r>
                    </a:p>
                    <a:p>
                      <a:pPr lvl="0" algn="l"/>
                      <a:endParaRPr lang="en-US" sz="2400" dirty="0"/>
                    </a:p>
                  </a:txBody>
                  <a:tcPr/>
                </a:tc>
              </a:tr>
              <a:tr h="573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Found in 49 CFR 391.41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 smtClean="0"/>
                        <a:t>Based on expert review</a:t>
                      </a:r>
                    </a:p>
                  </a:txBody>
                  <a:tcPr/>
                </a:tc>
              </a:tr>
              <a:tr h="27914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Four current standards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Vision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Hearing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Epilepsy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Insulin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Considered practice standards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Examiner should justify reason for not following the guidelines</a:t>
                      </a:r>
                    </a:p>
                    <a:p>
                      <a:pPr lvl="0" algn="l"/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8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 Lukes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 Lukes Template</Template>
  <TotalTime>1865</TotalTime>
  <Words>477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St Lukes Template</vt:lpstr>
      <vt:lpstr>Adobe Acrobat Document</vt:lpstr>
      <vt:lpstr>DOT Medical Exam Updates and Exam Preparation</vt:lpstr>
      <vt:lpstr>Recent DOT Exam Changes</vt:lpstr>
      <vt:lpstr>Why The Changes?</vt:lpstr>
      <vt:lpstr>What Has Changed – NRCME</vt:lpstr>
      <vt:lpstr>What Has Changed – Forms</vt:lpstr>
      <vt:lpstr>What Has Changed – Forms</vt:lpstr>
      <vt:lpstr>What Has Changed – Certification Options</vt:lpstr>
      <vt:lpstr>What Has Not Changed</vt:lpstr>
      <vt:lpstr>Standards vs. Guidelines</vt:lpstr>
      <vt:lpstr>Examiner’s Perspective</vt:lpstr>
      <vt:lpstr>Driver’s Perspective</vt:lpstr>
      <vt:lpstr>Preparing for your Next DOT Exam</vt:lpstr>
      <vt:lpstr>General Recommendations</vt:lpstr>
      <vt:lpstr>Prescription Medications</vt:lpstr>
      <vt:lpstr>Diabetes</vt:lpstr>
      <vt:lpstr>Sleep Apnea</vt:lpstr>
      <vt:lpstr>Anticoagulants</vt:lpstr>
      <vt:lpstr>Cardiac (Heart) Conditions</vt:lpstr>
      <vt:lpstr>Other Serious Health Conditions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Carpal Tunnel Syndrome Evidence Based Causation Analysis</dc:title>
  <dc:creator>Cody</dc:creator>
  <cp:lastModifiedBy>Heiner, Cody MD</cp:lastModifiedBy>
  <cp:revision>104</cp:revision>
  <dcterms:created xsi:type="dcterms:W3CDTF">2012-02-01T23:19:40Z</dcterms:created>
  <dcterms:modified xsi:type="dcterms:W3CDTF">2017-06-29T04:10:25Z</dcterms:modified>
</cp:coreProperties>
</file>