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notesMasterIdLst>
    <p:notesMasterId r:id="rId14"/>
  </p:notesMasterIdLst>
  <p:handoutMasterIdLst>
    <p:handoutMasterId r:id="rId15"/>
  </p:handoutMasterIdLst>
  <p:sldIdLst>
    <p:sldId id="260" r:id="rId2"/>
    <p:sldId id="277" r:id="rId3"/>
    <p:sldId id="264" r:id="rId4"/>
    <p:sldId id="269" r:id="rId5"/>
    <p:sldId id="283" r:id="rId6"/>
    <p:sldId id="274" r:id="rId7"/>
    <p:sldId id="268" r:id="rId8"/>
    <p:sldId id="256" r:id="rId9"/>
    <p:sldId id="273" r:id="rId10"/>
    <p:sldId id="272" r:id="rId11"/>
    <p:sldId id="275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20010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-1100" y="-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5E716-FFF8-4CF3-9953-F95F401CDCB3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A064B-B8B0-4723-8EE6-141ED8BCDB3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c" descr="Company Confidential"/>
          <p:cNvSpPr txBox="1"/>
          <p:nvPr/>
        </p:nvSpPr>
        <p:spPr>
          <a:xfrm>
            <a:off x="0" y="8928100"/>
            <a:ext cx="6858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9008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AEE09-584E-47BB-ABC0-B9B69E413F67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E228E-9214-4CF1-9CBC-AA88266AF4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c" descr="Company Confidential"/>
          <p:cNvSpPr txBox="1"/>
          <p:nvPr/>
        </p:nvSpPr>
        <p:spPr>
          <a:xfrm>
            <a:off x="0" y="8928100"/>
            <a:ext cx="6858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7157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E228E-9214-4CF1-9CBC-AA88266AF4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30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4A48-1FE1-4D38-A8E3-FAF1D07A9CB0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AF7B-8560-443E-AF93-4C5B310784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c" descr="Company Confidential"/>
          <p:cNvSpPr txBox="1"/>
          <p:nvPr userDrawn="1"/>
        </p:nvSpPr>
        <p:spPr>
          <a:xfrm>
            <a:off x="0" y="6642100"/>
            <a:ext cx="12192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507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4A48-1FE1-4D38-A8E3-FAF1D07A9CB0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AF7B-8560-443E-AF93-4C5B3107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8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4A48-1FE1-4D38-A8E3-FAF1D07A9CB0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AF7B-8560-443E-AF93-4C5B3107846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9044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4A48-1FE1-4D38-A8E3-FAF1D07A9CB0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AF7B-8560-443E-AF93-4C5B3107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04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4A48-1FE1-4D38-A8E3-FAF1D07A9CB0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AF7B-8560-443E-AF93-4C5B3107846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6380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4A48-1FE1-4D38-A8E3-FAF1D07A9CB0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AF7B-8560-443E-AF93-4C5B3107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5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4A48-1FE1-4D38-A8E3-FAF1D07A9CB0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AF7B-8560-443E-AF93-4C5B3107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9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4A48-1FE1-4D38-A8E3-FAF1D07A9CB0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AF7B-8560-443E-AF93-4C5B3107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38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4A48-1FE1-4D38-A8E3-FAF1D07A9CB0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AF7B-8560-443E-AF93-4C5B3107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6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4A48-1FE1-4D38-A8E3-FAF1D07A9CB0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AF7B-8560-443E-AF93-4C5B3107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3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4A48-1FE1-4D38-A8E3-FAF1D07A9CB0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AF7B-8560-443E-AF93-4C5B3107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7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4A48-1FE1-4D38-A8E3-FAF1D07A9CB0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AF7B-8560-443E-AF93-4C5B3107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0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4A48-1FE1-4D38-A8E3-FAF1D07A9CB0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AF7B-8560-443E-AF93-4C5B3107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5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4A48-1FE1-4D38-A8E3-FAF1D07A9CB0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AF7B-8560-443E-AF93-4C5B3107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4A48-1FE1-4D38-A8E3-FAF1D07A9CB0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AF7B-8560-443E-AF93-4C5B3107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1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4A48-1FE1-4D38-A8E3-FAF1D07A9CB0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AF7B-8560-443E-AF93-4C5B3107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E4A48-1FE1-4D38-A8E3-FAF1D07A9CB0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6EAF7B-8560-443E-AF93-4C5B310784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c" descr="Company Confidential"/>
          <p:cNvSpPr txBox="1"/>
          <p:nvPr userDrawn="1"/>
        </p:nvSpPr>
        <p:spPr>
          <a:xfrm>
            <a:off x="0" y="6642100"/>
            <a:ext cx="12192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384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38" y="2124364"/>
            <a:ext cx="9310254" cy="1357745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Dealing With Difficult People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26732"/>
            <a:ext cx="9144000" cy="1385988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Micheal Graham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Bonneville Joint School District No. 93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Transportation Department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grahamm@d93.k12.id.us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51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K</a:t>
            </a:r>
            <a:r>
              <a:rPr lang="en-US" sz="4400" b="1" dirty="0" smtClean="0">
                <a:solidFill>
                  <a:schemeClr val="tx1"/>
                </a:solidFill>
              </a:rPr>
              <a:t>ey Word – </a:t>
            </a:r>
            <a:r>
              <a:rPr lang="en-US" sz="4400" b="1" i="1" u="sng" dirty="0" smtClean="0">
                <a:solidFill>
                  <a:schemeClr val="tx1"/>
                </a:solidFill>
              </a:rPr>
              <a:t>Need</a:t>
            </a:r>
            <a:endParaRPr lang="en-US" sz="4400" b="1" i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When dealing with difficult people, use the word </a:t>
            </a:r>
            <a:r>
              <a:rPr lang="en-US" sz="2800" b="1" i="1" u="sng" dirty="0" smtClean="0"/>
              <a:t>Need</a:t>
            </a:r>
            <a:r>
              <a:rPr lang="en-US" sz="2800" dirty="0" smtClean="0"/>
              <a:t> </a:t>
            </a:r>
          </a:p>
          <a:p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I </a:t>
            </a:r>
            <a:r>
              <a:rPr lang="en-US" sz="2400" b="1" i="1" u="sng" dirty="0" smtClean="0"/>
              <a:t>need</a:t>
            </a:r>
            <a:r>
              <a:rPr lang="en-US" sz="2400" dirty="0" smtClean="0"/>
              <a:t> you to do this for me.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You </a:t>
            </a:r>
            <a:r>
              <a:rPr lang="en-US" sz="2400" b="1" i="1" u="sng" dirty="0" smtClean="0"/>
              <a:t>need</a:t>
            </a:r>
            <a:r>
              <a:rPr lang="en-US" sz="2400" dirty="0" smtClean="0"/>
              <a:t> to sit down!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We </a:t>
            </a:r>
            <a:r>
              <a:rPr lang="en-US" sz="2400" b="1" i="1" u="sng" dirty="0" smtClean="0"/>
              <a:t>need</a:t>
            </a:r>
            <a:r>
              <a:rPr lang="en-US" sz="2400" dirty="0" smtClean="0"/>
              <a:t> to work together to find a solution.</a:t>
            </a:r>
          </a:p>
          <a:p>
            <a:pPr lvl="1"/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Make it a statement!  Lessens the chance to say </a:t>
            </a:r>
            <a:r>
              <a:rPr lang="en-US" sz="2800" b="1" i="1" u="sng" dirty="0" smtClean="0"/>
              <a:t>no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693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034" y="25400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forgive mistakes; punish patterns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5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775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Summary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1816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000" dirty="0"/>
              <a:t>R</a:t>
            </a:r>
            <a:r>
              <a:rPr lang="en-US" sz="3000" dirty="0" smtClean="0"/>
              <a:t>ecognize the personality traits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Identify Bullying – what is your action plan?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Understand through empathy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Respond to the situation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Set the proper environment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Document!  Document!  Document!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1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DP Personality Traits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1739900"/>
            <a:ext cx="9118600" cy="45386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/>
              <a:t>Chronic Complainers</a:t>
            </a:r>
            <a:r>
              <a:rPr lang="en-US" sz="2800" dirty="0" smtClean="0"/>
              <a:t> – never seem to be satisfied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Blamers</a:t>
            </a:r>
            <a:r>
              <a:rPr lang="en-US" sz="2800" dirty="0"/>
              <a:t> – buck never stops </a:t>
            </a:r>
            <a:r>
              <a:rPr lang="en-US" sz="2800" dirty="0" smtClean="0"/>
              <a:t>here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One </a:t>
            </a:r>
            <a:r>
              <a:rPr lang="en-US" sz="2800" b="1" dirty="0" smtClean="0"/>
              <a:t>Uppers </a:t>
            </a:r>
            <a:r>
              <a:rPr lang="en-US" sz="2800" dirty="0"/>
              <a:t>– low </a:t>
            </a:r>
            <a:r>
              <a:rPr lang="en-US" sz="2800" dirty="0" smtClean="0"/>
              <a:t>confidence or low self esteem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/>
              <a:t>Tanks</a:t>
            </a:r>
            <a:r>
              <a:rPr lang="en-US" sz="2800" dirty="0" smtClean="0"/>
              <a:t> </a:t>
            </a:r>
            <a:r>
              <a:rPr lang="en-US" sz="2800" dirty="0"/>
              <a:t>– explosive or </a:t>
            </a:r>
            <a:r>
              <a:rPr lang="en-US" sz="2800" dirty="0" smtClean="0"/>
              <a:t>combative.  Looking </a:t>
            </a:r>
            <a:r>
              <a:rPr lang="en-US" sz="2800" dirty="0"/>
              <a:t>for a fight, brings out the worst </a:t>
            </a:r>
            <a:r>
              <a:rPr lang="en-US" sz="2800" dirty="0" smtClean="0"/>
              <a:t>in everything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342900" indent="-34290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7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9000"/>
            <a:ext cx="8128000" cy="42037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Bullying</a:t>
            </a:r>
            <a:r>
              <a:rPr lang="en-US" sz="4000" dirty="0" smtClean="0">
                <a:solidFill>
                  <a:schemeClr val="tx1"/>
                </a:solidFill>
              </a:rPr>
              <a:t> – </a:t>
            </a:r>
            <a:r>
              <a:rPr lang="en-US" sz="4000" i="1" u="sng" dirty="0" smtClean="0">
                <a:solidFill>
                  <a:schemeClr val="tx1"/>
                </a:solidFill>
              </a:rPr>
              <a:t>unwanted, aggressive </a:t>
            </a:r>
            <a:r>
              <a:rPr lang="en-US" sz="4000" dirty="0" smtClean="0">
                <a:solidFill>
                  <a:schemeClr val="tx1"/>
                </a:solidFill>
              </a:rPr>
              <a:t>behavior toward an individual that involves a real or perceived power imbalance. 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/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The behavior is </a:t>
            </a:r>
            <a:r>
              <a:rPr lang="en-US" sz="4000" i="1" u="sng" dirty="0" smtClean="0">
                <a:solidFill>
                  <a:schemeClr val="tx1"/>
                </a:solidFill>
              </a:rPr>
              <a:t>repeated</a:t>
            </a:r>
            <a:r>
              <a:rPr lang="en-US" sz="4000" dirty="0" smtClean="0">
                <a:solidFill>
                  <a:schemeClr val="tx1"/>
                </a:solidFill>
              </a:rPr>
              <a:t>, or has the potential to be repeated, over time.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>
                <a:solidFill>
                  <a:schemeClr val="tx1"/>
                </a:solidFill>
              </a:rPr>
              <a:t>Linda F. Bluth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90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509" y="609600"/>
            <a:ext cx="9716656" cy="13208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Difficult People - Effects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2100"/>
            <a:ext cx="9258300" cy="46148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Requires </a:t>
            </a:r>
            <a:r>
              <a:rPr lang="en-US" sz="2800" dirty="0"/>
              <a:t>time &amp; energy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Can cause </a:t>
            </a:r>
            <a:r>
              <a:rPr lang="en-US" sz="2800" dirty="0" smtClean="0"/>
              <a:t>resentment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Physical effects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Increase </a:t>
            </a:r>
            <a:r>
              <a:rPr lang="en-US" sz="2400" dirty="0" smtClean="0"/>
              <a:t>BP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A</a:t>
            </a:r>
            <a:r>
              <a:rPr lang="en-US" sz="2400" dirty="0" smtClean="0"/>
              <a:t>nxiety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Fragmented sleep pattern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45% of people targeted by a </a:t>
            </a:r>
            <a:r>
              <a:rPr lang="en-US" sz="2800" dirty="0" smtClean="0"/>
              <a:t>bully, experience </a:t>
            </a:r>
            <a:r>
              <a:rPr lang="en-US" sz="2800" dirty="0"/>
              <a:t>stress-related health </a:t>
            </a:r>
            <a:r>
              <a:rPr lang="en-US" sz="2800" dirty="0" smtClean="0"/>
              <a:t>problems.  Including </a:t>
            </a:r>
            <a:r>
              <a:rPr lang="en-US" sz="2800" dirty="0"/>
              <a:t>debilitating anxiety, panic attacks, and clinical </a:t>
            </a:r>
            <a:r>
              <a:rPr lang="en-US" sz="2800" dirty="0" smtClean="0"/>
              <a:t>depression      </a:t>
            </a:r>
            <a:r>
              <a:rPr lang="en-US" i="1" dirty="0" smtClean="0"/>
              <a:t>Zogby Study -  2010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71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Empathy is</a:t>
            </a:r>
            <a:r>
              <a:rPr lang="en-US" sz="4400" b="1" dirty="0" smtClean="0">
                <a:solidFill>
                  <a:schemeClr val="tx1"/>
                </a:solidFill>
              </a:rPr>
              <a:t>….     </a:t>
            </a:r>
            <a:r>
              <a:rPr lang="en-US" sz="1600" b="1" dirty="0" smtClean="0">
                <a:solidFill>
                  <a:schemeClr val="tx1"/>
                </a:solidFill>
              </a:rPr>
              <a:t>       ‘Under The Surface’ - U Tube Video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 smtClean="0"/>
              <a:t>seeing</a:t>
            </a:r>
            <a:r>
              <a:rPr lang="en-US" sz="3500" dirty="0" smtClean="0"/>
              <a:t> with the </a:t>
            </a:r>
            <a:r>
              <a:rPr lang="en-US" sz="3500" b="1" dirty="0" smtClean="0"/>
              <a:t>eyes</a:t>
            </a:r>
            <a:r>
              <a:rPr lang="en-US" sz="3500" dirty="0" smtClean="0"/>
              <a:t> of another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b="1" dirty="0"/>
              <a:t>l</a:t>
            </a:r>
            <a:r>
              <a:rPr lang="en-US" sz="3500" b="1" dirty="0" smtClean="0"/>
              <a:t>istening</a:t>
            </a:r>
            <a:r>
              <a:rPr lang="en-US" sz="3500" dirty="0" smtClean="0"/>
              <a:t> with the </a:t>
            </a:r>
            <a:r>
              <a:rPr lang="en-US" sz="3500" b="1" dirty="0" smtClean="0"/>
              <a:t>ears</a:t>
            </a:r>
            <a:r>
              <a:rPr lang="en-US" sz="3500" dirty="0" smtClean="0"/>
              <a:t> of another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dirty="0"/>
              <a:t>a</a:t>
            </a:r>
            <a:r>
              <a:rPr lang="en-US" sz="3500" dirty="0" smtClean="0"/>
              <a:t>nd </a:t>
            </a:r>
            <a:r>
              <a:rPr lang="en-US" sz="3500" b="1" dirty="0" smtClean="0"/>
              <a:t>feeling</a:t>
            </a:r>
            <a:r>
              <a:rPr lang="en-US" sz="3500" dirty="0" smtClean="0"/>
              <a:t> with the </a:t>
            </a:r>
            <a:r>
              <a:rPr lang="en-US" sz="3500" b="1" dirty="0" smtClean="0"/>
              <a:t>heart</a:t>
            </a:r>
            <a:r>
              <a:rPr lang="en-US" sz="3500" dirty="0" smtClean="0"/>
              <a:t> of another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3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Reacting </a:t>
            </a:r>
            <a:r>
              <a:rPr lang="en-US" sz="4400" b="1" dirty="0" smtClean="0">
                <a:solidFill>
                  <a:schemeClr val="tx1"/>
                </a:solidFill>
              </a:rPr>
              <a:t>vs. Responding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1422400"/>
            <a:ext cx="8596668" cy="5054599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en-US" sz="3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400" dirty="0"/>
              <a:t>Resist the urge to judge or </a:t>
            </a:r>
            <a:r>
              <a:rPr lang="en-US" sz="3400" dirty="0" smtClean="0"/>
              <a:t>assume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4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400" dirty="0"/>
              <a:t>Stay </a:t>
            </a:r>
            <a:r>
              <a:rPr lang="en-US" sz="3400" dirty="0" smtClean="0"/>
              <a:t>fact-based</a:t>
            </a:r>
            <a:endParaRPr lang="en-US" sz="3400" dirty="0"/>
          </a:p>
          <a:p>
            <a:pPr marL="0" indent="0">
              <a:buNone/>
            </a:pPr>
            <a:endParaRPr lang="en-US" sz="3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400" dirty="0"/>
              <a:t>Maintain a neutral </a:t>
            </a:r>
            <a:r>
              <a:rPr lang="en-US" sz="3400" dirty="0" smtClean="0"/>
              <a:t>boundary, do not appease</a:t>
            </a:r>
            <a:endParaRPr lang="en-US" sz="34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400" dirty="0"/>
              <a:t>Do not take personally, but know that sometimes it </a:t>
            </a:r>
            <a:r>
              <a:rPr lang="en-US" sz="3400" b="1" i="1" dirty="0"/>
              <a:t>is</a:t>
            </a:r>
            <a:r>
              <a:rPr lang="en-US" sz="3400" dirty="0"/>
              <a:t> personal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400" dirty="0"/>
              <a:t>When necessary  </a:t>
            </a:r>
            <a:r>
              <a:rPr lang="en-US" sz="3400" dirty="0" smtClean="0"/>
              <a:t>–  </a:t>
            </a:r>
            <a:r>
              <a:rPr lang="en-US" sz="3400" dirty="0"/>
              <a:t>involve a </a:t>
            </a:r>
            <a:r>
              <a:rPr lang="en-US" sz="3400" i="1" dirty="0"/>
              <a:t>‘Silent Witness’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400" b="1" i="1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400" dirty="0" smtClean="0"/>
              <a:t>Document!  Document!  Document</a:t>
            </a:r>
            <a:r>
              <a:rPr lang="en-US" sz="3400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0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Workplace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3401"/>
            <a:ext cx="8596668" cy="42379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Control the environment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Set </a:t>
            </a:r>
            <a:r>
              <a:rPr lang="en-US" sz="2800" dirty="0" smtClean="0"/>
              <a:t>a professional tone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Body l</a:t>
            </a:r>
            <a:r>
              <a:rPr lang="en-US" sz="2800" dirty="0" smtClean="0"/>
              <a:t>anguage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Remain calm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 lvl="1"/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3200" dirty="0"/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99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On The Bus 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77334" y="1600201"/>
            <a:ext cx="8596668" cy="44411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Contain the situation – never allow to escalate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Body language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Involve resources when available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Remain calm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26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90500"/>
            <a:ext cx="8596668" cy="12573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The Don’ts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30300"/>
            <a:ext cx="8596668" cy="54991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Don’t </a:t>
            </a:r>
            <a:r>
              <a:rPr lang="en-US" sz="2400" dirty="0"/>
              <a:t>lose your </a:t>
            </a:r>
            <a:r>
              <a:rPr lang="en-US" sz="2400" dirty="0" smtClean="0"/>
              <a:t>cool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Don’t </a:t>
            </a:r>
            <a:r>
              <a:rPr lang="en-US" sz="2400" dirty="0" smtClean="0"/>
              <a:t>argue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Don’t lecture, scold or yell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Don’t give false praise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Don’t hold a grudge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Don’t ignore misbehavior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723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2240</TotalTime>
  <Words>330</Words>
  <Application>Microsoft Office PowerPoint</Application>
  <PresentationFormat>Custom</PresentationFormat>
  <Paragraphs>100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Dealing With Difficult People</vt:lpstr>
      <vt:lpstr>DP Personality Traits</vt:lpstr>
      <vt:lpstr> Bullying – unwanted, aggressive behavior toward an individual that involves a real or perceived power imbalance.    The behavior is repeated, or has the potential to be repeated, over time.      Linda F. Bluth </vt:lpstr>
      <vt:lpstr>Difficult People - Effects</vt:lpstr>
      <vt:lpstr>Empathy is….            ‘Under The Surface’ - U Tube Video</vt:lpstr>
      <vt:lpstr>Reacting vs. Responding</vt:lpstr>
      <vt:lpstr>Workplace </vt:lpstr>
      <vt:lpstr>On The Bus </vt:lpstr>
      <vt:lpstr> The Don’ts</vt:lpstr>
      <vt:lpstr>Key Word – Need</vt:lpstr>
      <vt:lpstr>forgive mistakes; punish patterns</vt:lpstr>
      <vt:lpstr>Summary</vt:lpstr>
    </vt:vector>
  </TitlesOfParts>
  <Company>Bonneville Joint School District 93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 Business</dc:title>
  <dc:creator>Graham, Micheal</dc:creator>
  <cp:lastModifiedBy>Graham Michael (Nokia-M/Beijing)</cp:lastModifiedBy>
  <cp:revision>117</cp:revision>
  <dcterms:created xsi:type="dcterms:W3CDTF">2015-02-25T16:44:07Z</dcterms:created>
  <dcterms:modified xsi:type="dcterms:W3CDTF">2015-06-26T21:16:48Z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a1e0b897-1503-42c2-ab0b-f991cd8c6baa</vt:lpwstr>
  </property>
  <property fmtid="{D5CDD505-2E9C-101B-9397-08002B2CF9AE}" pid="3" name="NokiaConfidentiality">
    <vt:lpwstr>Company Confidential</vt:lpwstr>
  </property>
</Properties>
</file>